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62"/>
  </p:handoutMasterIdLst>
  <p:sldIdLst>
    <p:sldId id="256" r:id="rId2"/>
    <p:sldId id="257" r:id="rId3"/>
    <p:sldId id="258" r:id="rId4"/>
    <p:sldId id="259" r:id="rId5"/>
    <p:sldId id="260" r:id="rId6"/>
    <p:sldId id="261" r:id="rId7"/>
    <p:sldId id="262" r:id="rId8"/>
    <p:sldId id="263" r:id="rId9"/>
    <p:sldId id="264" r:id="rId10"/>
    <p:sldId id="265" r:id="rId11"/>
    <p:sldId id="306" r:id="rId12"/>
    <p:sldId id="307" r:id="rId13"/>
    <p:sldId id="308" r:id="rId14"/>
    <p:sldId id="266" r:id="rId15"/>
    <p:sldId id="319" r:id="rId16"/>
    <p:sldId id="320" r:id="rId17"/>
    <p:sldId id="267" r:id="rId18"/>
    <p:sldId id="322" r:id="rId19"/>
    <p:sldId id="268" r:id="rId20"/>
    <p:sldId id="269" r:id="rId21"/>
    <p:sldId id="270" r:id="rId22"/>
    <p:sldId id="271" r:id="rId23"/>
    <p:sldId id="272" r:id="rId24"/>
    <p:sldId id="312" r:id="rId25"/>
    <p:sldId id="313" r:id="rId26"/>
    <p:sldId id="314" r:id="rId27"/>
    <p:sldId id="317" r:id="rId28"/>
    <p:sldId id="273" r:id="rId29"/>
    <p:sldId id="309" r:id="rId30"/>
    <p:sldId id="310" r:id="rId31"/>
    <p:sldId id="311" r:id="rId32"/>
    <p:sldId id="318" r:id="rId33"/>
    <p:sldId id="274" r:id="rId34"/>
    <p:sldId id="275" r:id="rId35"/>
    <p:sldId id="276" r:id="rId36"/>
    <p:sldId id="277" r:id="rId37"/>
    <p:sldId id="278" r:id="rId38"/>
    <p:sldId id="279" r:id="rId39"/>
    <p:sldId id="280" r:id="rId40"/>
    <p:sldId id="281" r:id="rId41"/>
    <p:sldId id="282" r:id="rId42"/>
    <p:sldId id="283" r:id="rId43"/>
    <p:sldId id="286" r:id="rId44"/>
    <p:sldId id="287" r:id="rId45"/>
    <p:sldId id="288" r:id="rId46"/>
    <p:sldId id="284" r:id="rId47"/>
    <p:sldId id="285" r:id="rId48"/>
    <p:sldId id="289" r:id="rId49"/>
    <p:sldId id="290" r:id="rId50"/>
    <p:sldId id="292" r:id="rId51"/>
    <p:sldId id="293" r:id="rId52"/>
    <p:sldId id="294" r:id="rId53"/>
    <p:sldId id="295" r:id="rId54"/>
    <p:sldId id="296" r:id="rId55"/>
    <p:sldId id="297" r:id="rId56"/>
    <p:sldId id="298" r:id="rId57"/>
    <p:sldId id="299" r:id="rId58"/>
    <p:sldId id="300" r:id="rId59"/>
    <p:sldId id="301" r:id="rId60"/>
    <p:sldId id="323"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44" autoAdjust="0"/>
  </p:normalViewPr>
  <p:slideViewPr>
    <p:cSldViewPr snapToGrid="0">
      <p:cViewPr varScale="1">
        <p:scale>
          <a:sx n="75" d="100"/>
          <a:sy n="75" d="100"/>
        </p:scale>
        <p:origin x="540" y="54"/>
      </p:cViewPr>
      <p:guideLst/>
    </p:cSldViewPr>
  </p:slideViewPr>
  <p:notesTextViewPr>
    <p:cViewPr>
      <p:scale>
        <a:sx n="1" d="1"/>
        <a:sy n="1" d="1"/>
      </p:scale>
      <p:origin x="0" y="0"/>
    </p:cViewPr>
  </p:notesTextViewPr>
  <p:notesViewPr>
    <p:cSldViewPr snapToGrid="0">
      <p:cViewPr varScale="1">
        <p:scale>
          <a:sx n="57" d="100"/>
          <a:sy n="57" d="100"/>
        </p:scale>
        <p:origin x="2832"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7FC2CB-F3CF-4F5C-B1C9-F4FB8AFE76F5}" type="datetimeFigureOut">
              <a:rPr lang="en-US" smtClean="0"/>
              <a:t>13-Feb-22</a:t>
            </a:fld>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326C37-10BF-4BE8-96BA-185149293BE9}" type="slidenum">
              <a:rPr lang="en-US" smtClean="0"/>
              <a:t>‹#›</a:t>
            </a:fld>
            <a:endParaRPr lang="en-US"/>
          </a:p>
        </p:txBody>
      </p:sp>
    </p:spTree>
    <p:extLst>
      <p:ext uri="{BB962C8B-B14F-4D97-AF65-F5344CB8AC3E}">
        <p14:creationId xmlns:p14="http://schemas.microsoft.com/office/powerpoint/2010/main" val="253905351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gif>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gif>
</file>

<file path=ppt/media/image56.gif>
</file>

<file path=ppt/media/image57.png>
</file>

<file path=ppt/media/image58.png>
</file>

<file path=ppt/media/image59.png>
</file>

<file path=ppt/media/image6.gif>
</file>

<file path=ppt/media/image7.gif>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59C9AAE-7A66-4CFC-BCA3-0DD072583998}" type="datetimeFigureOut">
              <a:rPr lang="en-US" smtClean="0"/>
              <a:t>13-Feb-22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E2D97-0D7A-4249-B9AD-BA76B922549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461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59C9AAE-7A66-4CFC-BCA3-0DD072583998}" type="datetimeFigureOut">
              <a:rPr lang="en-US" smtClean="0"/>
              <a:t>13-Feb-22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605691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59C9AAE-7A66-4CFC-BCA3-0DD072583998}" type="datetimeFigureOut">
              <a:rPr lang="en-US" smtClean="0"/>
              <a:t>13-Feb-22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3454527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59C9AAE-7A66-4CFC-BCA3-0DD072583998}" type="datetimeFigureOut">
              <a:rPr lang="en-US" smtClean="0"/>
              <a:t>13-Feb-22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3938501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59C9AAE-7A66-4CFC-BCA3-0DD072583998}" type="datetimeFigureOut">
              <a:rPr lang="en-US" smtClean="0"/>
              <a:t>13-Feb-22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E2D97-0D7A-4249-B9AD-BA76B922549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9707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59C9AAE-7A66-4CFC-BCA3-0DD072583998}" type="datetimeFigureOut">
              <a:rPr lang="en-US" smtClean="0"/>
              <a:t>13-Feb-22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4009197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59C9AAE-7A66-4CFC-BCA3-0DD072583998}" type="datetimeFigureOut">
              <a:rPr lang="en-US" smtClean="0"/>
              <a:t>13-Feb-22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3456419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59C9AAE-7A66-4CFC-BCA3-0DD072583998}" type="datetimeFigureOut">
              <a:rPr lang="en-US" smtClean="0"/>
              <a:t>13-Feb-22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3651878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59C9AAE-7A66-4CFC-BCA3-0DD072583998}" type="datetimeFigureOut">
              <a:rPr lang="en-US" smtClean="0"/>
              <a:t>13-Feb-22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3318701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59C9AAE-7A66-4CFC-BCA3-0DD072583998}" type="datetimeFigureOut">
              <a:rPr lang="en-US" smtClean="0"/>
              <a:t>13-Feb-22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E0E2D97-0D7A-4249-B9AD-BA76B9225494}" type="slidenum">
              <a:rPr lang="en-US" smtClean="0"/>
              <a:t>‹#›</a:t>
            </a:fld>
            <a:endParaRPr lang="en-US"/>
          </a:p>
        </p:txBody>
      </p:sp>
    </p:spTree>
    <p:extLst>
      <p:ext uri="{BB962C8B-B14F-4D97-AF65-F5344CB8AC3E}">
        <p14:creationId xmlns:p14="http://schemas.microsoft.com/office/powerpoint/2010/main" val="2399697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59C9AAE-7A66-4CFC-BCA3-0DD072583998}" type="datetimeFigureOut">
              <a:rPr lang="en-US" smtClean="0"/>
              <a:t>13-Feb-22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0E2D97-0D7A-4249-B9AD-BA76B9225494}" type="slidenum">
              <a:rPr lang="en-US" smtClean="0"/>
              <a:t>‹#›</a:t>
            </a:fld>
            <a:endParaRPr lang="en-US"/>
          </a:p>
        </p:txBody>
      </p:sp>
    </p:spTree>
    <p:extLst>
      <p:ext uri="{BB962C8B-B14F-4D97-AF65-F5344CB8AC3E}">
        <p14:creationId xmlns:p14="http://schemas.microsoft.com/office/powerpoint/2010/main" val="1127435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59C9AAE-7A66-4CFC-BCA3-0DD072583998}" type="datetimeFigureOut">
              <a:rPr lang="en-US" smtClean="0"/>
              <a:t>13-Feb-22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E0E2D97-0D7A-4249-B9AD-BA76B922549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126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5.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6.gi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jalammar.github.io/illustrated-gpt2/" TargetMode="External"/><Relationship Id="rId2" Type="http://schemas.openxmlformats.org/officeDocument/2006/relationships/hyperlink" Target="https://openai.com/blog/better-language-model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GPT 2: Language Model</a:t>
            </a:r>
            <a:endParaRPr lang="en-US" dirty="0"/>
          </a:p>
        </p:txBody>
      </p:sp>
      <p:sp>
        <p:nvSpPr>
          <p:cNvPr id="3" name="Subtitle 2"/>
          <p:cNvSpPr>
            <a:spLocks noGrp="1"/>
          </p:cNvSpPr>
          <p:nvPr>
            <p:ph type="subTitle" idx="1"/>
          </p:nvPr>
        </p:nvSpPr>
        <p:spPr/>
        <p:txBody>
          <a:bodyPr/>
          <a:lstStyle/>
          <a:p>
            <a:r>
              <a:rPr lang="en-US" cap="none" dirty="0" smtClean="0"/>
              <a:t>Presented By:</a:t>
            </a:r>
          </a:p>
          <a:p>
            <a:r>
              <a:rPr lang="en-US" cap="none" dirty="0" smtClean="0"/>
              <a:t>Elza Cherian</a:t>
            </a:r>
            <a:endParaRPr lang="en-US" cap="none" dirty="0"/>
          </a:p>
        </p:txBody>
      </p:sp>
    </p:spTree>
    <p:extLst>
      <p:ext uri="{BB962C8B-B14F-4D97-AF65-F5344CB8AC3E}">
        <p14:creationId xmlns:p14="http://schemas.microsoft.com/office/powerpoint/2010/main" val="23470271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Modifications to Transformer Model</a:t>
            </a:r>
            <a:endParaRPr lang="en-US" dirty="0"/>
          </a:p>
        </p:txBody>
      </p:sp>
      <p:sp>
        <p:nvSpPr>
          <p:cNvPr id="3" name="Content Placeholder 2"/>
          <p:cNvSpPr>
            <a:spLocks noGrp="1"/>
          </p:cNvSpPr>
          <p:nvPr>
            <p:ph idx="1"/>
          </p:nvPr>
        </p:nvSpPr>
        <p:spPr>
          <a:xfrm>
            <a:off x="1097280" y="1951751"/>
            <a:ext cx="10058400" cy="4023360"/>
          </a:xfrm>
        </p:spPr>
        <p:txBody>
          <a:bodyPr/>
          <a:lstStyle/>
          <a:p>
            <a:pPr>
              <a:buFont typeface="Wingdings" panose="05000000000000000000" pitchFamily="2" charset="2"/>
              <a:buChar char="v"/>
            </a:pPr>
            <a:r>
              <a:rPr lang="en-US" dirty="0" smtClean="0">
                <a:solidFill>
                  <a:schemeClr val="tx1"/>
                </a:solidFill>
              </a:rPr>
              <a:t>Modified arrangement capable </a:t>
            </a:r>
            <a:r>
              <a:rPr lang="en-US" dirty="0">
                <a:solidFill>
                  <a:schemeClr val="tx1"/>
                </a:solidFill>
              </a:rPr>
              <a:t>of doing language </a:t>
            </a:r>
            <a:r>
              <a:rPr lang="en-US" dirty="0" smtClean="0">
                <a:solidFill>
                  <a:schemeClr val="tx1"/>
                </a:solidFill>
              </a:rPr>
              <a:t>modeling: throws </a:t>
            </a:r>
            <a:r>
              <a:rPr lang="en-US" dirty="0">
                <a:solidFill>
                  <a:schemeClr val="tx1"/>
                </a:solidFill>
              </a:rPr>
              <a:t>away </a:t>
            </a:r>
            <a:r>
              <a:rPr lang="en-US" dirty="0" smtClean="0">
                <a:solidFill>
                  <a:schemeClr val="tx1"/>
                </a:solidFill>
              </a:rPr>
              <a:t>Transformer </a:t>
            </a:r>
            <a:r>
              <a:rPr lang="en-US" dirty="0">
                <a:solidFill>
                  <a:schemeClr val="tx1"/>
                </a:solidFill>
              </a:rPr>
              <a:t>encoder.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This </a:t>
            </a:r>
            <a:r>
              <a:rPr lang="en-US" dirty="0">
                <a:solidFill>
                  <a:schemeClr val="tx1"/>
                </a:solidFill>
              </a:rPr>
              <a:t>early transformer-based language model was made up of a stack of six transformer decoder </a:t>
            </a:r>
            <a:r>
              <a:rPr lang="en-US" dirty="0" smtClean="0">
                <a:solidFill>
                  <a:schemeClr val="tx1"/>
                </a:solidFill>
              </a:rPr>
              <a:t>blocks</a:t>
            </a:r>
          </a:p>
          <a:p>
            <a:pPr>
              <a:buFont typeface="Wingdings" panose="05000000000000000000" pitchFamily="2" charset="2"/>
              <a:buChar char="v"/>
            </a:pPr>
            <a:r>
              <a:rPr lang="en-US" dirty="0">
                <a:solidFill>
                  <a:schemeClr val="tx1"/>
                </a:solidFill>
              </a:rPr>
              <a:t>M</a:t>
            </a:r>
            <a:r>
              <a:rPr lang="en-US" dirty="0" smtClean="0">
                <a:solidFill>
                  <a:schemeClr val="tx1"/>
                </a:solidFill>
              </a:rPr>
              <a:t>odel </a:t>
            </a:r>
            <a:r>
              <a:rPr lang="en-US" dirty="0">
                <a:solidFill>
                  <a:schemeClr val="tx1"/>
                </a:solidFill>
              </a:rPr>
              <a:t>now can address up to 4,000 tokens in a certain segment -- </a:t>
            </a:r>
            <a:r>
              <a:rPr lang="en-US" dirty="0" smtClean="0">
                <a:solidFill>
                  <a:schemeClr val="tx1"/>
                </a:solidFill>
              </a:rPr>
              <a:t>massive </a:t>
            </a:r>
            <a:r>
              <a:rPr lang="en-US" dirty="0">
                <a:solidFill>
                  <a:schemeClr val="tx1"/>
                </a:solidFill>
              </a:rPr>
              <a:t>upgrade from the 512 in the original transformer</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These </a:t>
            </a:r>
            <a:r>
              <a:rPr lang="en-US" dirty="0">
                <a:solidFill>
                  <a:schemeClr val="tx1"/>
                </a:solidFill>
              </a:rPr>
              <a:t>blocks were very similar to the original decoder blocks, except </a:t>
            </a:r>
            <a:r>
              <a:rPr lang="en-US" dirty="0" smtClean="0">
                <a:solidFill>
                  <a:schemeClr val="tx1"/>
                </a:solidFill>
              </a:rPr>
              <a:t>did </a:t>
            </a:r>
            <a:r>
              <a:rPr lang="en-US" dirty="0">
                <a:solidFill>
                  <a:schemeClr val="tx1"/>
                </a:solidFill>
              </a:rPr>
              <a:t>away with that second self-attention layer</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56400" y="4268047"/>
            <a:ext cx="5283200" cy="2399453"/>
          </a:xfrm>
          <a:prstGeom prst="rect">
            <a:avLst/>
          </a:prstGeom>
        </p:spPr>
      </p:pic>
    </p:spTree>
    <p:extLst>
      <p:ext uri="{BB962C8B-B14F-4D97-AF65-F5344CB8AC3E}">
        <p14:creationId xmlns:p14="http://schemas.microsoft.com/office/powerpoint/2010/main" val="13128790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of GPT-2</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smtClean="0">
                <a:solidFill>
                  <a:schemeClr val="tx1"/>
                </a:solidFill>
              </a:rPr>
              <a:t>Two ways to run a trained GPT-2</a:t>
            </a:r>
          </a:p>
          <a:p>
            <a:pPr lvl="1">
              <a:buFont typeface="Wingdings" panose="05000000000000000000" pitchFamily="2" charset="2"/>
              <a:buChar char="v"/>
            </a:pPr>
            <a:r>
              <a:rPr lang="en-US" dirty="0" smtClean="0">
                <a:solidFill>
                  <a:schemeClr val="tx1"/>
                </a:solidFill>
              </a:rPr>
              <a:t>Generating </a:t>
            </a:r>
            <a:r>
              <a:rPr lang="en-US" dirty="0">
                <a:solidFill>
                  <a:schemeClr val="tx1"/>
                </a:solidFill>
              </a:rPr>
              <a:t>unconditional </a:t>
            </a:r>
            <a:r>
              <a:rPr lang="en-US" dirty="0" smtClean="0">
                <a:solidFill>
                  <a:schemeClr val="tx1"/>
                </a:solidFill>
              </a:rPr>
              <a:t>samples: allow </a:t>
            </a:r>
            <a:r>
              <a:rPr lang="en-US" dirty="0">
                <a:solidFill>
                  <a:schemeClr val="tx1"/>
                </a:solidFill>
              </a:rPr>
              <a:t>it to ramble on its </a:t>
            </a:r>
            <a:r>
              <a:rPr lang="en-US" dirty="0" smtClean="0">
                <a:solidFill>
                  <a:schemeClr val="tx1"/>
                </a:solidFill>
              </a:rPr>
              <a:t>own. Simply hand it start </a:t>
            </a:r>
            <a:r>
              <a:rPr lang="en-US" dirty="0">
                <a:solidFill>
                  <a:schemeClr val="tx1"/>
                </a:solidFill>
              </a:rPr>
              <a:t>token </a:t>
            </a:r>
            <a:r>
              <a:rPr lang="en-US" dirty="0" smtClean="0">
                <a:solidFill>
                  <a:schemeClr val="tx1"/>
                </a:solidFill>
              </a:rPr>
              <a:t>and start </a:t>
            </a:r>
            <a:r>
              <a:rPr lang="en-US" dirty="0">
                <a:solidFill>
                  <a:schemeClr val="tx1"/>
                </a:solidFill>
              </a:rPr>
              <a:t>generating words (the trained model uses &lt;|</a:t>
            </a:r>
            <a:r>
              <a:rPr lang="en-US" dirty="0" err="1">
                <a:solidFill>
                  <a:schemeClr val="tx1"/>
                </a:solidFill>
              </a:rPr>
              <a:t>endoftext</a:t>
            </a:r>
            <a:r>
              <a:rPr lang="en-US" dirty="0">
                <a:solidFill>
                  <a:schemeClr val="tx1"/>
                </a:solidFill>
              </a:rPr>
              <a:t>|&gt; as its start </a:t>
            </a:r>
            <a:r>
              <a:rPr lang="en-US" dirty="0" smtClean="0">
                <a:solidFill>
                  <a:schemeClr val="tx1"/>
                </a:solidFill>
              </a:rPr>
              <a:t>token)</a:t>
            </a:r>
            <a:endParaRPr lang="en-US" dirty="0">
              <a:solidFill>
                <a:schemeClr val="tx1"/>
              </a:solidFill>
            </a:endParaRPr>
          </a:p>
          <a:p>
            <a:pPr lvl="1">
              <a:buFont typeface="Wingdings" panose="05000000000000000000" pitchFamily="2" charset="2"/>
              <a:buChar char="v"/>
            </a:pPr>
            <a:r>
              <a:rPr lang="en-US" dirty="0" smtClean="0">
                <a:solidFill>
                  <a:schemeClr val="tx1"/>
                </a:solidFill>
              </a:rPr>
              <a:t>Generating </a:t>
            </a:r>
            <a:r>
              <a:rPr lang="en-US" dirty="0">
                <a:solidFill>
                  <a:schemeClr val="tx1"/>
                </a:solidFill>
              </a:rPr>
              <a:t>interactive conditional </a:t>
            </a:r>
            <a:r>
              <a:rPr lang="en-US" dirty="0" smtClean="0">
                <a:solidFill>
                  <a:schemeClr val="tx1"/>
                </a:solidFill>
              </a:rPr>
              <a:t>samples: </a:t>
            </a:r>
            <a:r>
              <a:rPr lang="en-US" dirty="0">
                <a:solidFill>
                  <a:schemeClr val="tx1"/>
                </a:solidFill>
              </a:rPr>
              <a:t>g</a:t>
            </a:r>
            <a:r>
              <a:rPr lang="en-US" dirty="0" smtClean="0">
                <a:solidFill>
                  <a:schemeClr val="tx1"/>
                </a:solidFill>
              </a:rPr>
              <a:t>ive </a:t>
            </a:r>
            <a:r>
              <a:rPr lang="en-US" dirty="0">
                <a:solidFill>
                  <a:schemeClr val="tx1"/>
                </a:solidFill>
              </a:rPr>
              <a:t>it a prompt to have it speak about a certain topic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523" y="3111500"/>
            <a:ext cx="7092544" cy="3600450"/>
          </a:xfrm>
          <a:prstGeom prst="rect">
            <a:avLst/>
          </a:prstGeom>
        </p:spPr>
      </p:pic>
    </p:spTree>
    <p:extLst>
      <p:ext uri="{BB962C8B-B14F-4D97-AF65-F5344CB8AC3E}">
        <p14:creationId xmlns:p14="http://schemas.microsoft.com/office/powerpoint/2010/main" val="11164854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212697" y="1803231"/>
            <a:ext cx="6505603" cy="4023360"/>
          </a:xfrm>
        </p:spPr>
        <p:txBody>
          <a:bodyPr>
            <a:normAutofit fontScale="92500" lnSpcReduction="10000"/>
          </a:bodyPr>
          <a:lstStyle/>
          <a:p>
            <a:pPr>
              <a:buFont typeface="Wingdings" panose="05000000000000000000" pitchFamily="2" charset="2"/>
              <a:buChar char="v"/>
            </a:pPr>
            <a:r>
              <a:rPr lang="en-US" dirty="0">
                <a:solidFill>
                  <a:schemeClr val="tx1"/>
                </a:solidFill>
              </a:rPr>
              <a:t>M</a:t>
            </a:r>
            <a:r>
              <a:rPr lang="en-US" dirty="0" smtClean="0">
                <a:solidFill>
                  <a:schemeClr val="tx1"/>
                </a:solidFill>
              </a:rPr>
              <a:t>odel </a:t>
            </a:r>
            <a:r>
              <a:rPr lang="en-US" dirty="0">
                <a:solidFill>
                  <a:schemeClr val="tx1"/>
                </a:solidFill>
              </a:rPr>
              <a:t>only has one input </a:t>
            </a:r>
            <a:r>
              <a:rPr lang="en-US" dirty="0" smtClean="0">
                <a:solidFill>
                  <a:schemeClr val="tx1"/>
                </a:solidFill>
              </a:rPr>
              <a:t>token, so that </a:t>
            </a:r>
            <a:r>
              <a:rPr lang="en-US" dirty="0">
                <a:solidFill>
                  <a:schemeClr val="tx1"/>
                </a:solidFill>
              </a:rPr>
              <a:t>path would be the only active one.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Token processed </a:t>
            </a:r>
            <a:r>
              <a:rPr lang="en-US" dirty="0">
                <a:solidFill>
                  <a:schemeClr val="tx1"/>
                </a:solidFill>
              </a:rPr>
              <a:t>successively through all the layers, then a vector is produced along that path. </a:t>
            </a:r>
            <a:endParaRPr lang="en-US" dirty="0" smtClean="0">
              <a:solidFill>
                <a:schemeClr val="tx1"/>
              </a:solidFill>
            </a:endParaRPr>
          </a:p>
          <a:p>
            <a:pPr>
              <a:buFont typeface="Wingdings" panose="05000000000000000000" pitchFamily="2" charset="2"/>
              <a:buChar char="v"/>
            </a:pPr>
            <a:r>
              <a:rPr lang="en-US" dirty="0">
                <a:solidFill>
                  <a:schemeClr val="tx1"/>
                </a:solidFill>
              </a:rPr>
              <a:t>V</a:t>
            </a:r>
            <a:r>
              <a:rPr lang="en-US" dirty="0" smtClean="0">
                <a:solidFill>
                  <a:schemeClr val="tx1"/>
                </a:solidFill>
              </a:rPr>
              <a:t>ector scored </a:t>
            </a:r>
            <a:r>
              <a:rPr lang="en-US" dirty="0">
                <a:solidFill>
                  <a:schemeClr val="tx1"/>
                </a:solidFill>
              </a:rPr>
              <a:t>against the model’s vocabulary (all the words the model knows, 50,000 words in the case of GPT-2).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Consider token </a:t>
            </a:r>
            <a:r>
              <a:rPr lang="en-US" dirty="0">
                <a:solidFill>
                  <a:schemeClr val="tx1"/>
                </a:solidFill>
              </a:rPr>
              <a:t>with the highest probability, ‘the’.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Model sometimes </a:t>
            </a:r>
            <a:r>
              <a:rPr lang="en-US" dirty="0">
                <a:solidFill>
                  <a:schemeClr val="tx1"/>
                </a:solidFill>
              </a:rPr>
              <a:t>can stuck in repetitive loops where the only way out is if you click the second or third suggested word.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GPT-2 </a:t>
            </a:r>
            <a:r>
              <a:rPr lang="en-US" dirty="0">
                <a:solidFill>
                  <a:schemeClr val="tx1"/>
                </a:solidFill>
              </a:rPr>
              <a:t>has a parameter called top-k that we can use to have the model consider sampling words other than the top word (which is the case when top-k = 1).</a:t>
            </a:r>
          </a:p>
          <a:p>
            <a:endParaRPr lang="en-US" dirty="0"/>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52954" y="1943099"/>
            <a:ext cx="5639046" cy="2825417"/>
          </a:xfrm>
          <a:prstGeom prst="rect">
            <a:avLst/>
          </a:prstGeom>
        </p:spPr>
      </p:pic>
    </p:spTree>
    <p:extLst>
      <p:ext uri="{BB962C8B-B14F-4D97-AF65-F5344CB8AC3E}">
        <p14:creationId xmlns:p14="http://schemas.microsoft.com/office/powerpoint/2010/main" val="2222309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A</a:t>
            </a:r>
            <a:r>
              <a:rPr lang="en-US" dirty="0" smtClean="0">
                <a:solidFill>
                  <a:schemeClr val="tx1"/>
                </a:solidFill>
              </a:rPr>
              <a:t>dd </a:t>
            </a:r>
            <a:r>
              <a:rPr lang="en-US" dirty="0">
                <a:solidFill>
                  <a:schemeClr val="tx1"/>
                </a:solidFill>
              </a:rPr>
              <a:t>the output from the first step </a:t>
            </a:r>
            <a:r>
              <a:rPr lang="en-US" dirty="0" smtClean="0">
                <a:solidFill>
                  <a:schemeClr val="tx1"/>
                </a:solidFill>
              </a:rPr>
              <a:t>to </a:t>
            </a:r>
            <a:r>
              <a:rPr lang="en-US" dirty="0">
                <a:solidFill>
                  <a:schemeClr val="tx1"/>
                </a:solidFill>
              </a:rPr>
              <a:t>input sequence, and </a:t>
            </a:r>
            <a:r>
              <a:rPr lang="en-US" dirty="0" smtClean="0">
                <a:solidFill>
                  <a:schemeClr val="tx1"/>
                </a:solidFill>
              </a:rPr>
              <a:t>model makes next prediction</a:t>
            </a:r>
            <a:endParaRPr lang="en-US" dirty="0">
              <a:solidFill>
                <a:schemeClr val="tx1"/>
              </a:solidFill>
            </a:endParaRPr>
          </a:p>
          <a:p>
            <a:pPr fontAlgn="base">
              <a:buFont typeface="Wingdings" panose="05000000000000000000" pitchFamily="2" charset="2"/>
              <a:buChar char="v"/>
            </a:pPr>
            <a:r>
              <a:rPr lang="en-US" dirty="0">
                <a:solidFill>
                  <a:schemeClr val="tx1"/>
                </a:solidFill>
              </a:rPr>
              <a:t>S</a:t>
            </a:r>
            <a:r>
              <a:rPr lang="en-US" dirty="0" smtClean="0">
                <a:solidFill>
                  <a:schemeClr val="tx1"/>
                </a:solidFill>
              </a:rPr>
              <a:t>econd </a:t>
            </a:r>
            <a:r>
              <a:rPr lang="en-US" dirty="0">
                <a:solidFill>
                  <a:schemeClr val="tx1"/>
                </a:solidFill>
              </a:rPr>
              <a:t>path is the only </a:t>
            </a:r>
            <a:r>
              <a:rPr lang="en-US" dirty="0" smtClean="0">
                <a:solidFill>
                  <a:schemeClr val="tx1"/>
                </a:solidFill>
              </a:rPr>
              <a:t>active one in </a:t>
            </a:r>
            <a:r>
              <a:rPr lang="en-US" dirty="0">
                <a:solidFill>
                  <a:schemeClr val="tx1"/>
                </a:solidFill>
              </a:rPr>
              <a:t>this calculation.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Each </a:t>
            </a:r>
            <a:r>
              <a:rPr lang="en-US" dirty="0">
                <a:solidFill>
                  <a:schemeClr val="tx1"/>
                </a:solidFill>
              </a:rPr>
              <a:t>layer of GPT-2 has retained its own interpretation of the first token and will use it in processing the second token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GPT-2 </a:t>
            </a:r>
            <a:r>
              <a:rPr lang="en-US" dirty="0">
                <a:solidFill>
                  <a:schemeClr val="tx1"/>
                </a:solidFill>
              </a:rPr>
              <a:t>does not re-interpret the first token in light of the second token.</a:t>
            </a:r>
          </a:p>
          <a:p>
            <a:r>
              <a:rPr lang="en-US" dirty="0"/>
              <a:t/>
            </a:r>
            <a:br>
              <a:rPr lang="en-US" dirty="0"/>
            </a:b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6600" y="3778175"/>
            <a:ext cx="6146800" cy="3079825"/>
          </a:xfrm>
          <a:prstGeom prst="rect">
            <a:avLst/>
          </a:prstGeom>
        </p:spPr>
      </p:pic>
    </p:spTree>
    <p:extLst>
      <p:ext uri="{BB962C8B-B14F-4D97-AF65-F5344CB8AC3E}">
        <p14:creationId xmlns:p14="http://schemas.microsoft.com/office/powerpoint/2010/main" val="15307089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GPT 2 Working</a:t>
            </a:r>
            <a:endParaRPr lang="en-US" dirty="0"/>
          </a:p>
        </p:txBody>
      </p:sp>
      <p:sp>
        <p:nvSpPr>
          <p:cNvPr id="7" name="Content Placeholder 6"/>
          <p:cNvSpPr>
            <a:spLocks noGrp="1"/>
          </p:cNvSpPr>
          <p:nvPr>
            <p:ph idx="1"/>
          </p:nvPr>
        </p:nvSpPr>
        <p:spPr/>
        <p:txBody>
          <a:bodyPr/>
          <a:lstStyle/>
          <a:p>
            <a:pPr>
              <a:buFont typeface="Wingdings" panose="05000000000000000000" pitchFamily="2" charset="2"/>
              <a:buChar char="v"/>
            </a:pPr>
            <a:r>
              <a:rPr lang="en-US" dirty="0">
                <a:solidFill>
                  <a:schemeClr val="tx1"/>
                </a:solidFill>
              </a:rPr>
              <a:t>M</a:t>
            </a:r>
            <a:r>
              <a:rPr lang="en-US" dirty="0" smtClean="0">
                <a:solidFill>
                  <a:schemeClr val="tx1"/>
                </a:solidFill>
              </a:rPr>
              <a:t>odel </a:t>
            </a:r>
            <a:r>
              <a:rPr lang="en-US" dirty="0">
                <a:solidFill>
                  <a:schemeClr val="tx1"/>
                </a:solidFill>
              </a:rPr>
              <a:t>looks up the embedding of the input word in its embedding </a:t>
            </a:r>
            <a:r>
              <a:rPr lang="en-US" dirty="0" smtClean="0">
                <a:solidFill>
                  <a:schemeClr val="tx1"/>
                </a:solidFill>
              </a:rPr>
              <a:t>matrix</a:t>
            </a:r>
          </a:p>
          <a:p>
            <a:pPr>
              <a:buFont typeface="Wingdings" panose="05000000000000000000" pitchFamily="2" charset="2"/>
              <a:buChar char="v"/>
            </a:pPr>
            <a:r>
              <a:rPr lang="en-US" dirty="0" smtClean="0">
                <a:solidFill>
                  <a:schemeClr val="tx1"/>
                </a:solidFill>
              </a:rPr>
              <a:t>Each </a:t>
            </a:r>
            <a:r>
              <a:rPr lang="en-US" dirty="0">
                <a:solidFill>
                  <a:schemeClr val="tx1"/>
                </a:solidFill>
              </a:rPr>
              <a:t>row is a word embedding: a list of numbers representing a word and capturing some of its meaning.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The </a:t>
            </a:r>
            <a:r>
              <a:rPr lang="en-US" dirty="0">
                <a:solidFill>
                  <a:schemeClr val="tx1"/>
                </a:solidFill>
              </a:rPr>
              <a:t>size of that list is different in different GPT2 model sizes. The smallest model uses an embedding size of 768 per word/token.</a:t>
            </a:r>
          </a:p>
          <a:p>
            <a:r>
              <a:rPr lang="en-US" dirty="0"/>
              <a:t/>
            </a:r>
            <a:br>
              <a:rPr lang="en-US" dirty="0"/>
            </a:b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7901" y="3468816"/>
            <a:ext cx="5428836" cy="3131177"/>
          </a:xfrm>
          <a:prstGeom prst="rect">
            <a:avLst/>
          </a:prstGeom>
        </p:spPr>
      </p:pic>
    </p:spTree>
    <p:extLst>
      <p:ext uri="{BB962C8B-B14F-4D97-AF65-F5344CB8AC3E}">
        <p14:creationId xmlns:p14="http://schemas.microsoft.com/office/powerpoint/2010/main" val="25387756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3DD63-30DC-48FA-8DA1-7BF53893C8E5}"/>
              </a:ext>
            </a:extLst>
          </p:cNvPr>
          <p:cNvSpPr>
            <a:spLocks noGrp="1"/>
          </p:cNvSpPr>
          <p:nvPr>
            <p:ph type="title"/>
          </p:nvPr>
        </p:nvSpPr>
        <p:spPr/>
        <p:txBody>
          <a:bodyPr/>
          <a:lstStyle/>
          <a:p>
            <a:r>
              <a:rPr lang="en-US" i="0" dirty="0">
                <a:effectLst/>
              </a:rPr>
              <a:t>Byte Pair Encoding</a:t>
            </a:r>
            <a:endParaRPr lang="en-US" dirty="0"/>
          </a:p>
        </p:txBody>
      </p:sp>
      <p:sp>
        <p:nvSpPr>
          <p:cNvPr id="4" name="Slide Number Placeholder 3">
            <a:extLst>
              <a:ext uri="{FF2B5EF4-FFF2-40B4-BE49-F238E27FC236}">
                <a16:creationId xmlns:a16="http://schemas.microsoft.com/office/drawing/2014/main" id="{4E865C3D-2117-4113-8CA2-8B82429FC592}"/>
              </a:ext>
            </a:extLst>
          </p:cNvPr>
          <p:cNvSpPr>
            <a:spLocks noGrp="1"/>
          </p:cNvSpPr>
          <p:nvPr>
            <p:ph type="sldNum" sz="quarter" idx="12"/>
          </p:nvPr>
        </p:nvSpPr>
        <p:spPr/>
        <p:txBody>
          <a:bodyPr/>
          <a:lstStyle/>
          <a:p>
            <a:fld id="{A339A7C2-FD96-4FF4-A5D8-0D3CE4045383}" type="slidenum">
              <a:rPr lang="en-US" smtClean="0"/>
              <a:t>15</a:t>
            </a:fld>
            <a:endParaRPr lang="en-US"/>
          </a:p>
        </p:txBody>
      </p:sp>
      <p:sp>
        <p:nvSpPr>
          <p:cNvPr id="16" name="Rectangle 2">
            <a:extLst>
              <a:ext uri="{FF2B5EF4-FFF2-40B4-BE49-F238E27FC236}">
                <a16:creationId xmlns:a16="http://schemas.microsoft.com/office/drawing/2014/main" id="{DCF4D52A-F3CE-4FE8-AFB3-CD897AC64DFC}"/>
              </a:ext>
            </a:extLst>
          </p:cNvPr>
          <p:cNvSpPr>
            <a:spLocks noGrp="1" noChangeArrowheads="1"/>
          </p:cNvSpPr>
          <p:nvPr>
            <p:ph idx="1"/>
          </p:nvPr>
        </p:nvSpPr>
        <p:spPr bwMode="auto">
          <a:xfrm>
            <a:off x="1097280" y="2103869"/>
            <a:ext cx="10058400" cy="3385542"/>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0" rIns="0" bIns="0" numCol="1" anchor="ctr" anchorCtr="0" compatLnSpc="1">
            <a:prstTxWarp prst="textNoShape">
              <a:avLst/>
            </a:prstTxWarp>
            <a:spAutoFit/>
          </a:bodyPr>
          <a:lstStyle/>
          <a:p>
            <a:pPr lvl="0" eaLnBrk="0" fontAlgn="base" hangingPunct="0">
              <a:lnSpc>
                <a:spcPct val="100000"/>
              </a:lnSpc>
              <a:spcBef>
                <a:spcPct val="0"/>
              </a:spcBef>
              <a:spcAft>
                <a:spcPct val="0"/>
              </a:spcAft>
              <a:buSzTx/>
              <a:buFont typeface="Wingdings" panose="05000000000000000000" pitchFamily="2" charset="2"/>
              <a:buChar char="v"/>
            </a:pPr>
            <a:r>
              <a:rPr lang="en-US" dirty="0" smtClean="0">
                <a:latin typeface="+mj-lt"/>
              </a:rPr>
              <a:t>Greedy </a:t>
            </a:r>
            <a:r>
              <a:rPr lang="en-US" dirty="0">
                <a:latin typeface="+mj-lt"/>
              </a:rPr>
              <a:t>frequency based heuristic for building the token </a:t>
            </a:r>
            <a:r>
              <a:rPr lang="en-US" dirty="0" smtClean="0">
                <a:latin typeface="+mj-lt"/>
              </a:rPr>
              <a:t>vocabulary</a:t>
            </a:r>
          </a:p>
          <a:p>
            <a:pPr lvl="0" eaLnBrk="0" fontAlgn="base" hangingPunct="0">
              <a:lnSpc>
                <a:spcPct val="100000"/>
              </a:lnSpc>
              <a:spcBef>
                <a:spcPct val="0"/>
              </a:spcBef>
              <a:spcAft>
                <a:spcPct val="0"/>
              </a:spcAft>
              <a:buSzTx/>
              <a:buFont typeface="Wingdings" panose="05000000000000000000" pitchFamily="2" charset="2"/>
              <a:buChar char="v"/>
            </a:pPr>
            <a:endParaRPr lang="en-US" dirty="0" smtClean="0">
              <a:latin typeface="+mj-lt"/>
            </a:endParaRPr>
          </a:p>
          <a:p>
            <a:pPr lvl="0" eaLnBrk="0" fontAlgn="base" hangingPunct="0">
              <a:lnSpc>
                <a:spcPct val="100000"/>
              </a:lnSpc>
              <a:spcBef>
                <a:spcPct val="0"/>
              </a:spcBef>
              <a:spcAft>
                <a:spcPct val="0"/>
              </a:spcAft>
              <a:buSzTx/>
              <a:buFont typeface="Wingdings" panose="05000000000000000000" pitchFamily="2" charset="2"/>
              <a:buChar char="v"/>
            </a:pPr>
            <a:r>
              <a:rPr lang="en-US" dirty="0" smtClean="0">
                <a:latin typeface="+mj-lt"/>
              </a:rPr>
              <a:t>Observed </a:t>
            </a:r>
            <a:r>
              <a:rPr lang="en-US" dirty="0">
                <a:latin typeface="+mj-lt"/>
              </a:rPr>
              <a:t>BPE including many versions of common words like dog since they occur in many variations such as dog. dog! dog? . </a:t>
            </a:r>
            <a:endParaRPr lang="en-US" dirty="0" smtClean="0">
              <a:latin typeface="+mj-lt"/>
            </a:endParaRPr>
          </a:p>
          <a:p>
            <a:pPr lvl="0" eaLnBrk="0" fontAlgn="base" hangingPunct="0">
              <a:lnSpc>
                <a:spcPct val="100000"/>
              </a:lnSpc>
              <a:spcBef>
                <a:spcPct val="0"/>
              </a:spcBef>
              <a:spcAft>
                <a:spcPct val="0"/>
              </a:spcAft>
              <a:buSzTx/>
              <a:buFont typeface="Wingdings" panose="05000000000000000000" pitchFamily="2" charset="2"/>
              <a:buChar char="v"/>
            </a:pPr>
            <a:endParaRPr lang="en-US" dirty="0" smtClean="0">
              <a:latin typeface="+mj-lt"/>
            </a:endParaRPr>
          </a:p>
          <a:p>
            <a:pPr lvl="0" eaLnBrk="0" fontAlgn="base" hangingPunct="0">
              <a:lnSpc>
                <a:spcPct val="100000"/>
              </a:lnSpc>
              <a:spcBef>
                <a:spcPct val="0"/>
              </a:spcBef>
              <a:spcAft>
                <a:spcPct val="0"/>
              </a:spcAft>
              <a:buSzTx/>
              <a:buFont typeface="Wingdings" panose="05000000000000000000" pitchFamily="2" charset="2"/>
              <a:buChar char="v"/>
            </a:pPr>
            <a:r>
              <a:rPr lang="en-US" dirty="0" smtClean="0">
                <a:latin typeface="+mj-lt"/>
              </a:rPr>
              <a:t>This </a:t>
            </a:r>
            <a:r>
              <a:rPr lang="en-US" dirty="0">
                <a:latin typeface="+mj-lt"/>
              </a:rPr>
              <a:t>results in a sub-optimal allocation of limited vocabulary slots and model capacity.</a:t>
            </a:r>
            <a:r>
              <a:rPr kumimoji="0" lang="en-US" altLang="en-US" b="0" i="0" u="none" strike="noStrike" cap="none" normalizeH="0" baseline="0" dirty="0" smtClean="0">
                <a:ln>
                  <a:noFill/>
                </a:ln>
                <a:solidFill>
                  <a:srgbClr val="333332"/>
                </a:solidFill>
                <a:effectLst/>
                <a:latin typeface="+mj-lt"/>
              </a:rPr>
              <a:t>  </a:t>
            </a:r>
          </a:p>
          <a:p>
            <a:pPr lvl="0" eaLnBrk="0" fontAlgn="base" hangingPunct="0">
              <a:lnSpc>
                <a:spcPct val="100000"/>
              </a:lnSpc>
              <a:spcBef>
                <a:spcPct val="0"/>
              </a:spcBef>
              <a:spcAft>
                <a:spcPct val="0"/>
              </a:spcAft>
              <a:buSzTx/>
              <a:buFont typeface="Wingdings" panose="05000000000000000000" pitchFamily="2" charset="2"/>
              <a:buChar char="v"/>
            </a:pPr>
            <a:endParaRPr kumimoji="0" lang="en-US" altLang="en-US" b="0" i="0" u="none" strike="noStrike" cap="none" normalizeH="0" baseline="0" dirty="0">
              <a:ln>
                <a:noFill/>
              </a:ln>
              <a:solidFill>
                <a:srgbClr val="333332"/>
              </a:solidFill>
              <a:effectLst/>
              <a:latin typeface="+mj-lt"/>
            </a:endParaRPr>
          </a:p>
          <a:p>
            <a:pPr lvl="0" eaLnBrk="0" fontAlgn="base" hangingPunct="0">
              <a:lnSpc>
                <a:spcPct val="100000"/>
              </a:lnSpc>
              <a:spcBef>
                <a:spcPct val="0"/>
              </a:spcBef>
              <a:spcAft>
                <a:spcPct val="0"/>
              </a:spcAft>
              <a:buSzTx/>
              <a:buFont typeface="Wingdings" panose="05000000000000000000" pitchFamily="2" charset="2"/>
              <a:buChar char="v"/>
            </a:pPr>
            <a:r>
              <a:rPr lang="en-US" dirty="0">
                <a:latin typeface="+mj-lt"/>
              </a:rPr>
              <a:t>To avoid this, </a:t>
            </a:r>
            <a:r>
              <a:rPr lang="en-US" dirty="0" smtClean="0">
                <a:latin typeface="+mj-lt"/>
              </a:rPr>
              <a:t>prevent </a:t>
            </a:r>
            <a:r>
              <a:rPr lang="en-US" dirty="0">
                <a:latin typeface="+mj-lt"/>
              </a:rPr>
              <a:t>BPE from merging across character categories for any byte sequence. </a:t>
            </a:r>
            <a:endParaRPr lang="en-US" dirty="0" smtClean="0">
              <a:latin typeface="+mj-lt"/>
            </a:endParaRPr>
          </a:p>
          <a:p>
            <a:pPr lvl="0" eaLnBrk="0" fontAlgn="base" hangingPunct="0">
              <a:lnSpc>
                <a:spcPct val="100000"/>
              </a:lnSpc>
              <a:spcBef>
                <a:spcPct val="0"/>
              </a:spcBef>
              <a:spcAft>
                <a:spcPct val="0"/>
              </a:spcAft>
              <a:buSzTx/>
              <a:buFont typeface="Wingdings" panose="05000000000000000000" pitchFamily="2" charset="2"/>
              <a:buChar char="v"/>
            </a:pPr>
            <a:endParaRPr lang="en-US" dirty="0" smtClean="0">
              <a:latin typeface="+mj-lt"/>
            </a:endParaRPr>
          </a:p>
          <a:p>
            <a:pPr lvl="0" eaLnBrk="0" fontAlgn="base" hangingPunct="0">
              <a:lnSpc>
                <a:spcPct val="100000"/>
              </a:lnSpc>
              <a:spcBef>
                <a:spcPct val="0"/>
              </a:spcBef>
              <a:spcAft>
                <a:spcPct val="0"/>
              </a:spcAft>
              <a:buSzTx/>
              <a:buFont typeface="Wingdings" panose="05000000000000000000" pitchFamily="2" charset="2"/>
              <a:buChar char="v"/>
            </a:pPr>
            <a:r>
              <a:rPr lang="en-US" dirty="0" smtClean="0">
                <a:latin typeface="+mj-lt"/>
              </a:rPr>
              <a:t>Added </a:t>
            </a:r>
            <a:r>
              <a:rPr lang="en-US" dirty="0">
                <a:latin typeface="+mj-lt"/>
              </a:rPr>
              <a:t>an exception for spaces which significantly improves the compression efficiency while adding only minimal fragmentation of words across multiple vocab tokens</a:t>
            </a:r>
            <a:r>
              <a:rPr lang="en-US" dirty="0" smtClean="0">
                <a:latin typeface="+mj-lt"/>
              </a:rPr>
              <a:t>.</a:t>
            </a:r>
          </a:p>
        </p:txBody>
      </p:sp>
    </p:spTree>
    <p:extLst>
      <p:ext uri="{BB962C8B-B14F-4D97-AF65-F5344CB8AC3E}">
        <p14:creationId xmlns:p14="http://schemas.microsoft.com/office/powerpoint/2010/main" val="707739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of BPE</a:t>
            </a:r>
            <a:endParaRPr lang="en-US" dirty="0"/>
          </a:p>
        </p:txBody>
      </p:sp>
      <p:sp>
        <p:nvSpPr>
          <p:cNvPr id="3" name="Content Placeholder 2"/>
          <p:cNvSpPr>
            <a:spLocks noGrp="1"/>
          </p:cNvSpPr>
          <p:nvPr>
            <p:ph idx="1"/>
          </p:nvPr>
        </p:nvSpPr>
        <p:spPr>
          <a:xfrm>
            <a:off x="5389880" y="1838960"/>
            <a:ext cx="6549777" cy="3735788"/>
          </a:xfrm>
        </p:spPr>
        <p:txBody>
          <a:bodyPr/>
          <a:lstStyle/>
          <a:p>
            <a:pPr marL="0" lvl="0" indent="0" eaLnBrk="0" fontAlgn="base" hangingPunct="0">
              <a:lnSpc>
                <a:spcPct val="100000"/>
              </a:lnSpc>
              <a:spcBef>
                <a:spcPct val="0"/>
              </a:spcBef>
              <a:spcAft>
                <a:spcPct val="0"/>
              </a:spcAft>
              <a:buClrTx/>
              <a:buSzTx/>
              <a:buNone/>
            </a:pPr>
            <a:r>
              <a:rPr lang="en-US" altLang="en-US" dirty="0">
                <a:solidFill>
                  <a:srgbClr val="333332"/>
                </a:solidFill>
              </a:rPr>
              <a:t>Step 1</a:t>
            </a:r>
          </a:p>
          <a:p>
            <a:pPr marL="0" lvl="0" indent="0" eaLnBrk="0" fontAlgn="base" hangingPunct="0">
              <a:lnSpc>
                <a:spcPct val="100000"/>
              </a:lnSpc>
              <a:spcBef>
                <a:spcPct val="0"/>
              </a:spcBef>
              <a:spcAft>
                <a:spcPct val="0"/>
              </a:spcAft>
              <a:buClrTx/>
              <a:buSzTx/>
              <a:buNone/>
            </a:pPr>
            <a:r>
              <a:rPr lang="en-US" altLang="en-US" dirty="0">
                <a:solidFill>
                  <a:srgbClr val="333332"/>
                </a:solidFill>
              </a:rPr>
              <a:t>{</a:t>
            </a:r>
            <a:r>
              <a:rPr lang="en-US" altLang="en-US" dirty="0">
                <a:solidFill>
                  <a:srgbClr val="D01040"/>
                </a:solidFill>
              </a:rPr>
              <a:t>'l o w &lt;/w&gt;'</a:t>
            </a:r>
            <a:r>
              <a:rPr lang="en-US" altLang="en-US" dirty="0">
                <a:solidFill>
                  <a:srgbClr val="333332"/>
                </a:solidFill>
              </a:rPr>
              <a:t>: </a:t>
            </a:r>
            <a:r>
              <a:rPr lang="en-US" altLang="en-US" dirty="0">
                <a:solidFill>
                  <a:srgbClr val="009999"/>
                </a:solidFill>
              </a:rPr>
              <a:t>5</a:t>
            </a:r>
            <a:r>
              <a:rPr lang="en-US" altLang="en-US" dirty="0">
                <a:solidFill>
                  <a:srgbClr val="333332"/>
                </a:solidFill>
              </a:rPr>
              <a:t>, </a:t>
            </a:r>
            <a:r>
              <a:rPr lang="en-US" altLang="en-US" dirty="0">
                <a:solidFill>
                  <a:srgbClr val="D01040"/>
                </a:solidFill>
              </a:rPr>
              <a:t>'l o w e r &lt;/w&gt;'</a:t>
            </a:r>
            <a:r>
              <a:rPr lang="en-US" altLang="en-US" dirty="0">
                <a:solidFill>
                  <a:srgbClr val="333332"/>
                </a:solidFill>
              </a:rPr>
              <a:t>: </a:t>
            </a:r>
            <a:r>
              <a:rPr lang="en-US" altLang="en-US" dirty="0">
                <a:solidFill>
                  <a:srgbClr val="009999"/>
                </a:solidFill>
              </a:rPr>
              <a:t>2</a:t>
            </a:r>
            <a:r>
              <a:rPr lang="en-US" altLang="en-US" dirty="0">
                <a:solidFill>
                  <a:srgbClr val="333332"/>
                </a:solidFill>
              </a:rPr>
              <a:t>, </a:t>
            </a:r>
            <a:r>
              <a:rPr lang="en-US" altLang="en-US" dirty="0">
                <a:solidFill>
                  <a:srgbClr val="D01040"/>
                </a:solidFill>
              </a:rPr>
              <a:t>'n e w e s t &lt;/w&gt;'</a:t>
            </a:r>
            <a:r>
              <a:rPr lang="en-US" altLang="en-US" dirty="0">
                <a:solidFill>
                  <a:srgbClr val="333332"/>
                </a:solidFill>
              </a:rPr>
              <a:t>: </a:t>
            </a:r>
            <a:r>
              <a:rPr lang="en-US" altLang="en-US" dirty="0">
                <a:solidFill>
                  <a:srgbClr val="009999"/>
                </a:solidFill>
              </a:rPr>
              <a:t>6</a:t>
            </a:r>
            <a:r>
              <a:rPr lang="en-US" altLang="en-US" dirty="0">
                <a:solidFill>
                  <a:srgbClr val="333332"/>
                </a:solidFill>
              </a:rPr>
              <a:t>, </a:t>
            </a:r>
            <a:r>
              <a:rPr lang="en-US" altLang="en-US" dirty="0">
                <a:solidFill>
                  <a:srgbClr val="D01040"/>
                </a:solidFill>
              </a:rPr>
              <a:t>'w i d e s t &lt;/w&gt;'</a:t>
            </a:r>
            <a:r>
              <a:rPr lang="en-US" altLang="en-US" dirty="0">
                <a:solidFill>
                  <a:srgbClr val="333332"/>
                </a:solidFill>
              </a:rPr>
              <a:t>: </a:t>
            </a:r>
            <a:r>
              <a:rPr lang="en-US" altLang="en-US" dirty="0">
                <a:solidFill>
                  <a:srgbClr val="009999"/>
                </a:solidFill>
              </a:rPr>
              <a:t>3</a:t>
            </a:r>
            <a:r>
              <a:rPr lang="en-US" altLang="en-US" dirty="0">
                <a:solidFill>
                  <a:srgbClr val="333332"/>
                </a:solidFill>
              </a:rPr>
              <a:t>}</a:t>
            </a:r>
          </a:p>
          <a:p>
            <a:pPr marL="0" lvl="0" indent="0" eaLnBrk="0" fontAlgn="base" hangingPunct="0">
              <a:lnSpc>
                <a:spcPct val="100000"/>
              </a:lnSpc>
              <a:spcBef>
                <a:spcPct val="0"/>
              </a:spcBef>
              <a:spcAft>
                <a:spcPct val="0"/>
              </a:spcAft>
              <a:buClrTx/>
              <a:buSzTx/>
              <a:buNone/>
            </a:pPr>
            <a:endParaRPr lang="en-US" altLang="en-US" dirty="0">
              <a:solidFill>
                <a:srgbClr val="333332"/>
              </a:solidFill>
            </a:endParaRPr>
          </a:p>
          <a:p>
            <a:pPr marL="0" lvl="0" indent="0" eaLnBrk="0" fontAlgn="base" hangingPunct="0">
              <a:lnSpc>
                <a:spcPct val="100000"/>
              </a:lnSpc>
              <a:spcBef>
                <a:spcPct val="0"/>
              </a:spcBef>
              <a:spcAft>
                <a:spcPct val="0"/>
              </a:spcAft>
              <a:buClrTx/>
              <a:buSzTx/>
              <a:buNone/>
            </a:pPr>
            <a:r>
              <a:rPr lang="en-US" altLang="en-US" dirty="0">
                <a:solidFill>
                  <a:srgbClr val="333332"/>
                </a:solidFill>
              </a:rPr>
              <a:t>  Step 2</a:t>
            </a:r>
          </a:p>
          <a:p>
            <a:pPr marL="0" lvl="0" indent="0" eaLnBrk="0" fontAlgn="base" hangingPunct="0">
              <a:lnSpc>
                <a:spcPct val="100000"/>
              </a:lnSpc>
              <a:spcBef>
                <a:spcPct val="0"/>
              </a:spcBef>
              <a:spcAft>
                <a:spcPct val="0"/>
              </a:spcAft>
              <a:buClrTx/>
              <a:buSzTx/>
              <a:buNone/>
            </a:pPr>
            <a:r>
              <a:rPr lang="en-US" altLang="en-US" dirty="0">
                <a:solidFill>
                  <a:srgbClr val="333332"/>
                </a:solidFill>
              </a:rPr>
              <a:t>{</a:t>
            </a:r>
            <a:r>
              <a:rPr lang="en-US" altLang="en-US" dirty="0">
                <a:solidFill>
                  <a:srgbClr val="D01040"/>
                </a:solidFill>
              </a:rPr>
              <a:t>'l o w &lt;/w&gt;'</a:t>
            </a:r>
            <a:r>
              <a:rPr lang="en-US" altLang="en-US" dirty="0">
                <a:solidFill>
                  <a:srgbClr val="333332"/>
                </a:solidFill>
              </a:rPr>
              <a:t>: </a:t>
            </a:r>
            <a:r>
              <a:rPr lang="en-US" altLang="en-US" dirty="0">
                <a:solidFill>
                  <a:srgbClr val="009999"/>
                </a:solidFill>
              </a:rPr>
              <a:t>5</a:t>
            </a:r>
            <a:r>
              <a:rPr lang="en-US" altLang="en-US" dirty="0">
                <a:solidFill>
                  <a:srgbClr val="333332"/>
                </a:solidFill>
              </a:rPr>
              <a:t>, </a:t>
            </a:r>
            <a:r>
              <a:rPr lang="en-US" altLang="en-US" dirty="0">
                <a:solidFill>
                  <a:srgbClr val="D01040"/>
                </a:solidFill>
              </a:rPr>
              <a:t>'l o w e r &lt;/w&gt;'</a:t>
            </a:r>
            <a:r>
              <a:rPr lang="en-US" altLang="en-US" dirty="0">
                <a:solidFill>
                  <a:srgbClr val="333332"/>
                </a:solidFill>
              </a:rPr>
              <a:t>: </a:t>
            </a:r>
            <a:r>
              <a:rPr lang="en-US" altLang="en-US" dirty="0">
                <a:solidFill>
                  <a:srgbClr val="009999"/>
                </a:solidFill>
              </a:rPr>
              <a:t>2</a:t>
            </a:r>
            <a:r>
              <a:rPr lang="en-US" altLang="en-US" dirty="0">
                <a:solidFill>
                  <a:srgbClr val="333332"/>
                </a:solidFill>
              </a:rPr>
              <a:t>, </a:t>
            </a:r>
            <a:r>
              <a:rPr lang="en-US" altLang="en-US" dirty="0">
                <a:solidFill>
                  <a:srgbClr val="D01040"/>
                </a:solidFill>
              </a:rPr>
              <a:t>'n e w </a:t>
            </a:r>
            <a:r>
              <a:rPr lang="en-US" altLang="en-US" dirty="0" err="1">
                <a:solidFill>
                  <a:srgbClr val="D01040"/>
                </a:solidFill>
              </a:rPr>
              <a:t>es</a:t>
            </a:r>
            <a:r>
              <a:rPr lang="en-US" altLang="en-US" dirty="0">
                <a:solidFill>
                  <a:srgbClr val="D01040"/>
                </a:solidFill>
              </a:rPr>
              <a:t> t &lt;/w&gt;'</a:t>
            </a:r>
            <a:r>
              <a:rPr lang="en-US" altLang="en-US" dirty="0">
                <a:solidFill>
                  <a:srgbClr val="333332"/>
                </a:solidFill>
              </a:rPr>
              <a:t>: </a:t>
            </a:r>
            <a:r>
              <a:rPr lang="en-US" altLang="en-US" dirty="0">
                <a:solidFill>
                  <a:srgbClr val="009999"/>
                </a:solidFill>
              </a:rPr>
              <a:t>6</a:t>
            </a:r>
            <a:r>
              <a:rPr lang="en-US" altLang="en-US" dirty="0">
                <a:solidFill>
                  <a:srgbClr val="333332"/>
                </a:solidFill>
              </a:rPr>
              <a:t>, </a:t>
            </a:r>
            <a:r>
              <a:rPr lang="en-US" altLang="en-US" dirty="0">
                <a:solidFill>
                  <a:srgbClr val="D01040"/>
                </a:solidFill>
              </a:rPr>
              <a:t>'w i d </a:t>
            </a:r>
            <a:r>
              <a:rPr lang="en-US" altLang="en-US" dirty="0" err="1">
                <a:solidFill>
                  <a:srgbClr val="D01040"/>
                </a:solidFill>
              </a:rPr>
              <a:t>es</a:t>
            </a:r>
            <a:r>
              <a:rPr lang="en-US" altLang="en-US" dirty="0">
                <a:solidFill>
                  <a:srgbClr val="D01040"/>
                </a:solidFill>
              </a:rPr>
              <a:t> t &lt;/w&gt;'</a:t>
            </a:r>
            <a:r>
              <a:rPr lang="en-US" altLang="en-US" dirty="0">
                <a:solidFill>
                  <a:srgbClr val="333332"/>
                </a:solidFill>
              </a:rPr>
              <a:t>: </a:t>
            </a:r>
            <a:r>
              <a:rPr lang="en-US" altLang="en-US" dirty="0">
                <a:solidFill>
                  <a:srgbClr val="009999"/>
                </a:solidFill>
              </a:rPr>
              <a:t>3</a:t>
            </a:r>
            <a:r>
              <a:rPr lang="en-US" altLang="en-US" dirty="0">
                <a:solidFill>
                  <a:srgbClr val="333332"/>
                </a:solidFill>
              </a:rPr>
              <a:t>}</a:t>
            </a:r>
          </a:p>
          <a:p>
            <a:pPr marL="0" lvl="0" indent="0" eaLnBrk="0" fontAlgn="base" hangingPunct="0">
              <a:lnSpc>
                <a:spcPct val="100000"/>
              </a:lnSpc>
              <a:spcBef>
                <a:spcPct val="0"/>
              </a:spcBef>
              <a:spcAft>
                <a:spcPct val="0"/>
              </a:spcAft>
              <a:buClrTx/>
              <a:buSzTx/>
              <a:buNone/>
            </a:pPr>
            <a:endParaRPr lang="en-US" altLang="en-US" dirty="0">
              <a:solidFill>
                <a:srgbClr val="333332"/>
              </a:solidFill>
            </a:endParaRPr>
          </a:p>
          <a:p>
            <a:pPr marL="0" lvl="0" indent="0" eaLnBrk="0" fontAlgn="base" hangingPunct="0">
              <a:lnSpc>
                <a:spcPct val="100000"/>
              </a:lnSpc>
              <a:spcBef>
                <a:spcPct val="0"/>
              </a:spcBef>
              <a:spcAft>
                <a:spcPct val="0"/>
              </a:spcAft>
              <a:buClrTx/>
              <a:buSzTx/>
              <a:buNone/>
            </a:pPr>
            <a:r>
              <a:rPr lang="en-US" altLang="en-US" dirty="0">
                <a:solidFill>
                  <a:srgbClr val="333332"/>
                </a:solidFill>
              </a:rPr>
              <a:t>  Step 3</a:t>
            </a:r>
          </a:p>
          <a:p>
            <a:pPr marL="0" lvl="0" indent="0" eaLnBrk="0" fontAlgn="base" hangingPunct="0">
              <a:lnSpc>
                <a:spcPct val="100000"/>
              </a:lnSpc>
              <a:spcBef>
                <a:spcPct val="0"/>
              </a:spcBef>
              <a:spcAft>
                <a:spcPct val="0"/>
              </a:spcAft>
              <a:buClrTx/>
              <a:buSzTx/>
              <a:buNone/>
            </a:pPr>
            <a:r>
              <a:rPr lang="en-US" altLang="en-US" dirty="0">
                <a:solidFill>
                  <a:srgbClr val="333332"/>
                </a:solidFill>
              </a:rPr>
              <a:t>{</a:t>
            </a:r>
            <a:r>
              <a:rPr lang="en-US" altLang="en-US" dirty="0">
                <a:solidFill>
                  <a:srgbClr val="D01040"/>
                </a:solidFill>
              </a:rPr>
              <a:t>'l o w &lt;/w&gt;'</a:t>
            </a:r>
            <a:r>
              <a:rPr lang="en-US" altLang="en-US" dirty="0">
                <a:solidFill>
                  <a:srgbClr val="333332"/>
                </a:solidFill>
              </a:rPr>
              <a:t>: </a:t>
            </a:r>
            <a:r>
              <a:rPr lang="en-US" altLang="en-US" dirty="0">
                <a:solidFill>
                  <a:srgbClr val="009999"/>
                </a:solidFill>
              </a:rPr>
              <a:t>5</a:t>
            </a:r>
            <a:r>
              <a:rPr lang="en-US" altLang="en-US" dirty="0">
                <a:solidFill>
                  <a:srgbClr val="333332"/>
                </a:solidFill>
              </a:rPr>
              <a:t>, </a:t>
            </a:r>
            <a:r>
              <a:rPr lang="en-US" altLang="en-US" dirty="0">
                <a:solidFill>
                  <a:srgbClr val="D01040"/>
                </a:solidFill>
              </a:rPr>
              <a:t>'l o w e r &lt;/w&gt;'</a:t>
            </a:r>
            <a:r>
              <a:rPr lang="en-US" altLang="en-US" dirty="0">
                <a:solidFill>
                  <a:srgbClr val="333332"/>
                </a:solidFill>
              </a:rPr>
              <a:t>: </a:t>
            </a:r>
            <a:r>
              <a:rPr lang="en-US" altLang="en-US" dirty="0">
                <a:solidFill>
                  <a:srgbClr val="009999"/>
                </a:solidFill>
              </a:rPr>
              <a:t>2</a:t>
            </a:r>
            <a:r>
              <a:rPr lang="en-US" altLang="en-US" dirty="0">
                <a:solidFill>
                  <a:srgbClr val="333332"/>
                </a:solidFill>
              </a:rPr>
              <a:t>, </a:t>
            </a:r>
            <a:r>
              <a:rPr lang="en-US" altLang="en-US" dirty="0">
                <a:solidFill>
                  <a:srgbClr val="D01040"/>
                </a:solidFill>
              </a:rPr>
              <a:t>'n e w est &lt;/w&gt;'</a:t>
            </a:r>
            <a:r>
              <a:rPr lang="en-US" altLang="en-US" dirty="0">
                <a:solidFill>
                  <a:srgbClr val="333332"/>
                </a:solidFill>
              </a:rPr>
              <a:t>: </a:t>
            </a:r>
            <a:r>
              <a:rPr lang="en-US" altLang="en-US" dirty="0">
                <a:solidFill>
                  <a:srgbClr val="009999"/>
                </a:solidFill>
              </a:rPr>
              <a:t>6</a:t>
            </a:r>
            <a:r>
              <a:rPr lang="en-US" altLang="en-US" dirty="0">
                <a:solidFill>
                  <a:srgbClr val="333332"/>
                </a:solidFill>
              </a:rPr>
              <a:t>, </a:t>
            </a:r>
            <a:r>
              <a:rPr lang="en-US" altLang="en-US" dirty="0">
                <a:solidFill>
                  <a:srgbClr val="D01040"/>
                </a:solidFill>
              </a:rPr>
              <a:t>'w i d est &lt;/w&gt;’</a:t>
            </a:r>
            <a:r>
              <a:rPr lang="en-US" altLang="en-US" dirty="0">
                <a:solidFill>
                  <a:srgbClr val="333332"/>
                </a:solidFill>
              </a:rPr>
              <a:t>: </a:t>
            </a:r>
            <a:r>
              <a:rPr lang="en-US" altLang="en-US" dirty="0">
                <a:solidFill>
                  <a:srgbClr val="009999"/>
                </a:solidFill>
              </a:rPr>
              <a:t>3 </a:t>
            </a:r>
            <a:r>
              <a:rPr lang="en-US" altLang="en-US" dirty="0">
                <a:solidFill>
                  <a:srgbClr val="333332"/>
                </a:solidFill>
              </a:rPr>
              <a:t>}</a:t>
            </a:r>
          </a:p>
          <a:p>
            <a:endParaRPr lang="en-US" dirty="0"/>
          </a:p>
        </p:txBody>
      </p:sp>
      <p:pic>
        <p:nvPicPr>
          <p:cNvPr id="4" name="ezgif-3-65f7244ec76f">
            <a:hlinkClick r:id="" action="ppaction://media"/>
            <a:extLst>
              <a:ext uri="{FF2B5EF4-FFF2-40B4-BE49-F238E27FC236}">
                <a16:creationId xmlns:a16="http://schemas.microsoft.com/office/drawing/2014/main" id="{9FB9CB16-1CA9-47D6-8F0E-DDE45E4FD26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3412" y="2226079"/>
            <a:ext cx="4725414" cy="2961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6658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Positional Encoding</a:t>
            </a:r>
            <a:endParaRPr lang="en-US" dirty="0"/>
          </a:p>
        </p:txBody>
      </p:sp>
      <p:sp>
        <p:nvSpPr>
          <p:cNvPr id="6" name="Rectangle 3"/>
          <p:cNvSpPr>
            <a:spLocks noGrp="1" noChangeArrowheads="1"/>
          </p:cNvSpPr>
          <p:nvPr>
            <p:ph idx="1"/>
          </p:nvPr>
        </p:nvSpPr>
        <p:spPr bwMode="auto">
          <a:xfrm>
            <a:off x="1097280" y="1903512"/>
            <a:ext cx="10339346" cy="5232202"/>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a:latin typeface="+mj-lt"/>
              </a:rPr>
              <a:t>L</a:t>
            </a:r>
            <a:r>
              <a:rPr lang="en-US" altLang="en-US" dirty="0" smtClean="0">
                <a:latin typeface="+mj-lt"/>
              </a:rPr>
              <a:t>ook </a:t>
            </a:r>
            <a:r>
              <a:rPr lang="en-US" altLang="en-US" dirty="0">
                <a:latin typeface="+mj-lt"/>
              </a:rPr>
              <a:t>up the embedding </a:t>
            </a:r>
            <a:r>
              <a:rPr lang="en-US" altLang="en-US" dirty="0" smtClean="0">
                <a:latin typeface="+mj-lt"/>
              </a:rPr>
              <a:t>of </a:t>
            </a:r>
            <a:r>
              <a:rPr lang="en-US" altLang="en-US" dirty="0">
                <a:latin typeface="+mj-lt"/>
              </a:rPr>
              <a:t>start token &lt;s&gt; in the embedding matrix</a:t>
            </a:r>
            <a:r>
              <a:rPr lang="en-US" altLang="en-US" dirty="0" smtClean="0">
                <a:latin typeface="+mj-lt"/>
              </a:rPr>
              <a:t>.</a:t>
            </a: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endParaRPr lang="en-US" altLang="en-US" dirty="0">
              <a:latin typeface="+mj-lt"/>
            </a:endParaRPr>
          </a:p>
          <a:p>
            <a:pPr lvl="0">
              <a:lnSpc>
                <a:spcPct val="100000"/>
              </a:lnSpc>
              <a:buSzTx/>
              <a:buFont typeface="Wingdings" panose="05000000000000000000" pitchFamily="2" charset="2"/>
              <a:buChar char="v"/>
            </a:pPr>
            <a:r>
              <a:rPr lang="en-US" dirty="0">
                <a:latin typeface="+mj-lt"/>
              </a:rPr>
              <a:t>Before handing that to the first block in the model, </a:t>
            </a:r>
            <a:r>
              <a:rPr lang="en-US" dirty="0" smtClean="0">
                <a:latin typeface="+mj-lt"/>
              </a:rPr>
              <a:t>it incorporates </a:t>
            </a:r>
            <a:r>
              <a:rPr lang="en-US" dirty="0">
                <a:latin typeface="+mj-lt"/>
              </a:rPr>
              <a:t>positional encoding </a:t>
            </a:r>
            <a:endParaRPr lang="en-US" dirty="0" smtClean="0">
              <a:latin typeface="+mj-lt"/>
            </a:endParaRPr>
          </a:p>
          <a:p>
            <a:pPr lvl="0">
              <a:lnSpc>
                <a:spcPct val="100000"/>
              </a:lnSpc>
              <a:buSzTx/>
              <a:buFont typeface="Wingdings" panose="05000000000000000000" pitchFamily="2" charset="2"/>
              <a:buChar char="v"/>
            </a:pPr>
            <a:endParaRPr lang="en-US" dirty="0">
              <a:latin typeface="+mj-lt"/>
            </a:endParaRPr>
          </a:p>
          <a:p>
            <a:pPr lvl="0">
              <a:lnSpc>
                <a:spcPct val="100000"/>
              </a:lnSpc>
              <a:buSzTx/>
              <a:buFont typeface="Wingdings" panose="05000000000000000000" pitchFamily="2" charset="2"/>
              <a:buChar char="v"/>
            </a:pPr>
            <a:r>
              <a:rPr lang="en-US" dirty="0" smtClean="0">
                <a:latin typeface="+mj-lt"/>
              </a:rPr>
              <a:t> </a:t>
            </a:r>
            <a:r>
              <a:rPr lang="en-US" dirty="0">
                <a:latin typeface="+mj-lt"/>
              </a:rPr>
              <a:t>I</a:t>
            </a:r>
            <a:r>
              <a:rPr lang="en-US" dirty="0" smtClean="0">
                <a:latin typeface="+mj-lt"/>
              </a:rPr>
              <a:t>ndicates </a:t>
            </a:r>
            <a:r>
              <a:rPr lang="en-US" dirty="0">
                <a:latin typeface="+mj-lt"/>
              </a:rPr>
              <a:t>the order of the words in the sequence to the transformer blocks. Part of the trained model is a matrix that contains a positional encoding vector for each of the 1024 positions in the input.</a:t>
            </a:r>
            <a:endParaRPr lang="en-US" altLang="en-US" dirty="0">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smtClean="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smtClean="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smtClean="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smtClean="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smtClean="0"/>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smtClean="0"/>
              <a:t> </a:t>
            </a:r>
            <a:endParaRPr lang="en-US" alt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7415"/>
          <a:stretch/>
        </p:blipFill>
        <p:spPr>
          <a:xfrm>
            <a:off x="6621321" y="3876675"/>
            <a:ext cx="5314635" cy="2854325"/>
          </a:xfrm>
          <a:prstGeom prst="rect">
            <a:avLst/>
          </a:prstGeom>
        </p:spPr>
      </p:pic>
    </p:spTree>
    <p:extLst>
      <p:ext uri="{BB962C8B-B14F-4D97-AF65-F5344CB8AC3E}">
        <p14:creationId xmlns:p14="http://schemas.microsoft.com/office/powerpoint/2010/main" val="30921366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5A5EE-E7A2-4C8E-BD9D-333FC51E6955}"/>
              </a:ext>
            </a:extLst>
          </p:cNvPr>
          <p:cNvSpPr>
            <a:spLocks noGrp="1"/>
          </p:cNvSpPr>
          <p:nvPr>
            <p:ph type="title"/>
          </p:nvPr>
        </p:nvSpPr>
        <p:spPr>
          <a:xfrm>
            <a:off x="1154083" y="310418"/>
            <a:ext cx="10058400" cy="1450757"/>
          </a:xfrm>
        </p:spPr>
        <p:txBody>
          <a:bodyPr/>
          <a:lstStyle/>
          <a:p>
            <a:r>
              <a:rPr lang="en-US" i="0" dirty="0">
                <a:effectLst/>
              </a:rPr>
              <a:t>Positional Encoding formula </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25C0E54-F41A-4F04-94D2-A00169D68726}"/>
                  </a:ext>
                </a:extLst>
              </p:cNvPr>
              <p:cNvSpPr>
                <a:spLocks noGrp="1"/>
              </p:cNvSpPr>
              <p:nvPr>
                <p:ph idx="1"/>
              </p:nvPr>
            </p:nvSpPr>
            <p:spPr>
              <a:xfrm>
                <a:off x="182868" y="1984195"/>
                <a:ext cx="11029615" cy="4353105"/>
              </a:xfrm>
            </p:spPr>
            <p:txBody>
              <a:bodyPr>
                <a:normAutofit fontScale="92500" lnSpcReduction="20000"/>
              </a:bodyPr>
              <a:lstStyle/>
              <a:p>
                <a:pPr fontAlgn="base">
                  <a:buFont typeface="Wingdings" panose="05000000000000000000" pitchFamily="2" charset="2"/>
                  <a:buChar char="v"/>
                </a:pPr>
                <a14:m>
                  <m:oMath xmlns:m="http://schemas.openxmlformats.org/officeDocument/2006/math">
                    <m:sSub>
                      <m:sSubPr>
                        <m:ctrlPr>
                          <a:rPr lang="en-US" i="1" smtClean="0">
                            <a:solidFill>
                              <a:schemeClr val="tx1"/>
                            </a:solidFill>
                            <a:latin typeface="Cambria Math" panose="02040503050406030204" pitchFamily="18" charset="0"/>
                          </a:rPr>
                        </m:ctrlPr>
                      </m:sSubPr>
                      <m:e>
                        <m:r>
                          <m:rPr>
                            <m:nor/>
                          </m:rPr>
                          <a:rPr lang="en-US" dirty="0">
                            <a:solidFill>
                              <a:schemeClr val="tx1"/>
                            </a:solidFill>
                            <a:latin typeface="+mj-lt"/>
                          </a:rPr>
                          <m:t>PE</m:t>
                        </m:r>
                      </m:e>
                      <m:sub>
                        <m:r>
                          <m:rPr>
                            <m:nor/>
                          </m:rPr>
                          <a:rPr lang="en-US" dirty="0">
                            <a:solidFill>
                              <a:schemeClr val="tx1"/>
                            </a:solidFill>
                            <a:latin typeface="+mj-lt"/>
                          </a:rPr>
                          <m:t>(</m:t>
                        </m:r>
                        <m:r>
                          <m:rPr>
                            <m:nor/>
                          </m:rPr>
                          <a:rPr lang="en-US" dirty="0">
                            <a:solidFill>
                              <a:schemeClr val="tx1"/>
                            </a:solidFill>
                            <a:latin typeface="+mj-lt"/>
                          </a:rPr>
                          <m:t>pos</m:t>
                        </m:r>
                        <m:r>
                          <m:rPr>
                            <m:nor/>
                          </m:rPr>
                          <a:rPr lang="en-US" dirty="0">
                            <a:solidFill>
                              <a:schemeClr val="tx1"/>
                            </a:solidFill>
                            <a:latin typeface="+mj-lt"/>
                          </a:rPr>
                          <m:t>,2</m:t>
                        </m:r>
                        <m:r>
                          <m:rPr>
                            <m:nor/>
                          </m:rPr>
                          <a:rPr lang="en-US" dirty="0">
                            <a:solidFill>
                              <a:schemeClr val="tx1"/>
                            </a:solidFill>
                            <a:latin typeface="+mj-lt"/>
                          </a:rPr>
                          <m:t>i</m:t>
                        </m:r>
                        <m:r>
                          <m:rPr>
                            <m:nor/>
                          </m:rPr>
                          <a:rPr lang="en-US" dirty="0">
                            <a:solidFill>
                              <a:schemeClr val="tx1"/>
                            </a:solidFill>
                            <a:latin typeface="+mj-lt"/>
                          </a:rPr>
                          <m:t>)</m:t>
                        </m:r>
                      </m:sub>
                    </m:sSub>
                  </m:oMath>
                </a14:m>
                <a:r>
                  <a:rPr lang="en-US" dirty="0">
                    <a:solidFill>
                      <a:schemeClr val="tx1"/>
                    </a:solidFill>
                    <a:latin typeface="+mj-lt"/>
                  </a:rPr>
                  <a:t>= </a:t>
                </a:r>
                <a14:m>
                  <m:oMath xmlns:m="http://schemas.openxmlformats.org/officeDocument/2006/math">
                    <m:func>
                      <m:funcPr>
                        <m:ctrlPr>
                          <a:rPr lang="en-US" i="1" smtClean="0">
                            <a:solidFill>
                              <a:schemeClr val="tx1"/>
                            </a:solidFill>
                            <a:latin typeface="Cambria Math" panose="02040503050406030204" pitchFamily="18" charset="0"/>
                          </a:rPr>
                        </m:ctrlPr>
                      </m:funcPr>
                      <m:fName>
                        <m:r>
                          <m:rPr>
                            <m:sty m:val="p"/>
                          </m:rPr>
                          <a:rPr lang="en-US" i="0" smtClean="0">
                            <a:solidFill>
                              <a:schemeClr val="tx1"/>
                            </a:solidFill>
                            <a:latin typeface="Cambria Math" panose="02040503050406030204" pitchFamily="18" charset="0"/>
                          </a:rPr>
                          <m:t>sin</m:t>
                        </m:r>
                      </m:fName>
                      <m:e>
                        <m:r>
                          <a:rPr lang="en-US" b="0" i="1" smtClean="0">
                            <a:solidFill>
                              <a:schemeClr val="tx1"/>
                            </a:solidFill>
                            <a:latin typeface="Cambria Math" panose="02040503050406030204" pitchFamily="18" charset="0"/>
                          </a:rPr>
                          <m:t>(</m:t>
                        </m:r>
                        <m:f>
                          <m:fPr>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𝑝𝑜𝑠</m:t>
                            </m:r>
                          </m:num>
                          <m:den>
                            <m:sSup>
                              <m:sSupPr>
                                <m:ctrlPr>
                                  <a:rPr lang="en-US" b="0" i="1" smtClean="0">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10000</m:t>
                                </m:r>
                              </m:e>
                              <m:sup>
                                <m:f>
                                  <m:fPr>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2</m:t>
                                    </m:r>
                                    <m:r>
                                      <a:rPr lang="en-US" b="0" i="1" smtClean="0">
                                        <a:solidFill>
                                          <a:schemeClr val="tx1"/>
                                        </a:solidFill>
                                        <a:latin typeface="Cambria Math" panose="02040503050406030204" pitchFamily="18" charset="0"/>
                                      </a:rPr>
                                      <m:t>𝑖</m:t>
                                    </m:r>
                                  </m:num>
                                  <m:den>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𝑑</m:t>
                                        </m:r>
                                      </m:e>
                                      <m:sub>
                                        <m:r>
                                          <a:rPr lang="en-US" b="0" i="1" smtClean="0">
                                            <a:solidFill>
                                              <a:schemeClr val="tx1"/>
                                            </a:solidFill>
                                            <a:latin typeface="Cambria Math" panose="02040503050406030204" pitchFamily="18" charset="0"/>
                                          </a:rPr>
                                          <m:t>𝑚𝑜𝑑𝑒𝑙</m:t>
                                        </m:r>
                                      </m:sub>
                                    </m:sSub>
                                  </m:den>
                                </m:f>
                              </m:sup>
                            </m:sSup>
                          </m:den>
                        </m:f>
                        <m:r>
                          <a:rPr lang="en-US" b="0" i="1" smtClean="0">
                            <a:solidFill>
                              <a:schemeClr val="tx1"/>
                            </a:solidFill>
                            <a:latin typeface="Cambria Math" panose="02040503050406030204" pitchFamily="18" charset="0"/>
                          </a:rPr>
                          <m:t> )</m:t>
                        </m:r>
                      </m:e>
                    </m:func>
                  </m:oMath>
                </a14:m>
                <a:endParaRPr lang="en-US" dirty="0">
                  <a:solidFill>
                    <a:schemeClr val="tx1"/>
                  </a:solidFill>
                  <a:latin typeface="+mj-lt"/>
                </a:endParaRPr>
              </a:p>
              <a:p>
                <a:pPr fontAlgn="base">
                  <a:buFont typeface="Wingdings" panose="05000000000000000000" pitchFamily="2" charset="2"/>
                  <a:buChar char="v"/>
                </a:pPr>
                <a14:m>
                  <m:oMath xmlns:m="http://schemas.openxmlformats.org/officeDocument/2006/math">
                    <m:sSub>
                      <m:sSubPr>
                        <m:ctrlPr>
                          <a:rPr lang="en-US" i="1" smtClean="0">
                            <a:solidFill>
                              <a:schemeClr val="tx1"/>
                            </a:solidFill>
                            <a:latin typeface="Cambria Math" panose="02040503050406030204" pitchFamily="18" charset="0"/>
                          </a:rPr>
                        </m:ctrlPr>
                      </m:sSubPr>
                      <m:e>
                        <m:r>
                          <m:rPr>
                            <m:nor/>
                          </m:rPr>
                          <a:rPr lang="en-US" dirty="0">
                            <a:solidFill>
                              <a:schemeClr val="tx1"/>
                            </a:solidFill>
                            <a:latin typeface="+mj-lt"/>
                          </a:rPr>
                          <m:t>PE</m:t>
                        </m:r>
                      </m:e>
                      <m:sub>
                        <m:r>
                          <m:rPr>
                            <m:nor/>
                          </m:rPr>
                          <a:rPr lang="en-US" dirty="0">
                            <a:solidFill>
                              <a:schemeClr val="tx1"/>
                            </a:solidFill>
                            <a:latin typeface="+mj-lt"/>
                          </a:rPr>
                          <m:t>(</m:t>
                        </m:r>
                        <m:r>
                          <m:rPr>
                            <m:nor/>
                          </m:rPr>
                          <a:rPr lang="en-US" dirty="0">
                            <a:solidFill>
                              <a:schemeClr val="tx1"/>
                            </a:solidFill>
                            <a:latin typeface="+mj-lt"/>
                          </a:rPr>
                          <m:t>pos</m:t>
                        </m:r>
                        <m:r>
                          <m:rPr>
                            <m:nor/>
                          </m:rPr>
                          <a:rPr lang="en-US" dirty="0">
                            <a:solidFill>
                              <a:schemeClr val="tx1"/>
                            </a:solidFill>
                            <a:latin typeface="+mj-lt"/>
                          </a:rPr>
                          <m:t>,2</m:t>
                        </m:r>
                        <m:r>
                          <m:rPr>
                            <m:nor/>
                          </m:rPr>
                          <a:rPr lang="en-US" dirty="0">
                            <a:solidFill>
                              <a:schemeClr val="tx1"/>
                            </a:solidFill>
                            <a:latin typeface="+mj-lt"/>
                          </a:rPr>
                          <m:t>i</m:t>
                        </m:r>
                        <m:r>
                          <m:rPr>
                            <m:nor/>
                          </m:rPr>
                          <a:rPr lang="en-US" b="0" i="0" dirty="0" smtClean="0">
                            <a:solidFill>
                              <a:schemeClr val="tx1"/>
                            </a:solidFill>
                            <a:latin typeface="+mj-lt"/>
                          </a:rPr>
                          <m:t>+1</m:t>
                        </m:r>
                        <m:r>
                          <m:rPr>
                            <m:nor/>
                          </m:rPr>
                          <a:rPr lang="en-US" dirty="0">
                            <a:solidFill>
                              <a:schemeClr val="tx1"/>
                            </a:solidFill>
                            <a:latin typeface="+mj-lt"/>
                          </a:rPr>
                          <m:t>)</m:t>
                        </m:r>
                      </m:sub>
                    </m:sSub>
                  </m:oMath>
                </a14:m>
                <a:r>
                  <a:rPr lang="en-US" dirty="0">
                    <a:solidFill>
                      <a:schemeClr val="tx1"/>
                    </a:solidFill>
                    <a:latin typeface="+mj-lt"/>
                  </a:rPr>
                  <a:t>=</a:t>
                </a:r>
                <a14:m>
                  <m:oMath xmlns:m="http://schemas.openxmlformats.org/officeDocument/2006/math">
                    <m:func>
                      <m:funcPr>
                        <m:ctrlPr>
                          <a:rPr lang="en-US" i="1" smtClean="0">
                            <a:solidFill>
                              <a:schemeClr val="tx1"/>
                            </a:solidFill>
                            <a:latin typeface="Cambria Math" panose="02040503050406030204" pitchFamily="18" charset="0"/>
                          </a:rPr>
                        </m:ctrlPr>
                      </m:funcPr>
                      <m:fName>
                        <m:func>
                          <m:funcPr>
                            <m:ctrlPr>
                              <a:rPr lang="en-US" i="1" smtClean="0">
                                <a:solidFill>
                                  <a:schemeClr val="tx1"/>
                                </a:solidFill>
                                <a:latin typeface="Cambria Math" panose="02040503050406030204" pitchFamily="18" charset="0"/>
                              </a:rPr>
                            </m:ctrlPr>
                          </m:funcPr>
                          <m:fName>
                            <m:r>
                              <m:rPr>
                                <m:sty m:val="p"/>
                              </m:rPr>
                              <a:rPr lang="en-US" i="0" smtClean="0">
                                <a:solidFill>
                                  <a:schemeClr val="tx1"/>
                                </a:solidFill>
                                <a:latin typeface="Cambria Math" panose="02040503050406030204" pitchFamily="18" charset="0"/>
                              </a:rPr>
                              <m:t>cos</m:t>
                            </m:r>
                          </m:fName>
                          <m:e>
                            <m:r>
                              <a:rPr lang="en-US" i="1">
                                <a:solidFill>
                                  <a:schemeClr val="tx1"/>
                                </a:solidFill>
                                <a:latin typeface="Cambria Math" panose="02040503050406030204" pitchFamily="18" charset="0"/>
                              </a:rPr>
                              <m:t>(</m:t>
                            </m:r>
                            <m:func>
                              <m:funcPr>
                                <m:ctrlPr>
                                  <a:rPr lang="en-US" i="1">
                                    <a:solidFill>
                                      <a:schemeClr val="tx1"/>
                                    </a:solidFill>
                                    <a:latin typeface="Cambria Math" panose="02040503050406030204" pitchFamily="18" charset="0"/>
                                  </a:rPr>
                                </m:ctrlPr>
                              </m:funcPr>
                              <m:fName>
                                <m:f>
                                  <m:fPr>
                                    <m:ctrlPr>
                                      <a:rPr lang="en-US" i="1">
                                        <a:solidFill>
                                          <a:schemeClr val="tx1"/>
                                        </a:solidFill>
                                        <a:latin typeface="Cambria Math" panose="02040503050406030204" pitchFamily="18" charset="0"/>
                                      </a:rPr>
                                    </m:ctrlPr>
                                  </m:fPr>
                                  <m:num>
                                    <m:r>
                                      <a:rPr lang="en-US" i="1">
                                        <a:solidFill>
                                          <a:schemeClr val="tx1"/>
                                        </a:solidFill>
                                        <a:latin typeface="Cambria Math" panose="02040503050406030204" pitchFamily="18" charset="0"/>
                                      </a:rPr>
                                      <m:t>𝑝𝑜𝑠</m:t>
                                    </m:r>
                                  </m:num>
                                  <m:den>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10000</m:t>
                                        </m:r>
                                      </m:e>
                                      <m:sup>
                                        <m:f>
                                          <m:fPr>
                                            <m:type m:val="skw"/>
                                            <m:ctrlPr>
                                              <a:rPr lang="en-US" i="1" smtClean="0">
                                                <a:solidFill>
                                                  <a:schemeClr val="tx1"/>
                                                </a:solidFill>
                                                <a:latin typeface="Cambria Math" panose="02040503050406030204" pitchFamily="18" charset="0"/>
                                              </a:rPr>
                                            </m:ctrlPr>
                                          </m:fPr>
                                          <m:num>
                                            <m:r>
                                              <a:rPr lang="en-US" i="1">
                                                <a:solidFill>
                                                  <a:schemeClr val="tx1"/>
                                                </a:solidFill>
                                                <a:latin typeface="Cambria Math" panose="02040503050406030204" pitchFamily="18" charset="0"/>
                                              </a:rPr>
                                              <m:t>2</m:t>
                                            </m:r>
                                            <m:r>
                                              <a:rPr lang="en-US" i="1">
                                                <a:solidFill>
                                                  <a:schemeClr val="tx1"/>
                                                </a:solidFill>
                                                <a:latin typeface="Cambria Math" panose="02040503050406030204" pitchFamily="18" charset="0"/>
                                              </a:rPr>
                                              <m:t>𝑖</m:t>
                                            </m:r>
                                          </m:num>
                                          <m:den>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𝑑</m:t>
                                                </m:r>
                                              </m:e>
                                              <m:sub>
                                                <m:r>
                                                  <a:rPr lang="en-US" i="1">
                                                    <a:solidFill>
                                                      <a:schemeClr val="tx1"/>
                                                    </a:solidFill>
                                                    <a:latin typeface="Cambria Math" panose="02040503050406030204" pitchFamily="18" charset="0"/>
                                                  </a:rPr>
                                                  <m:t>𝑚𝑜𝑑𝑒𝑙</m:t>
                                                </m:r>
                                              </m:sub>
                                            </m:sSub>
                                          </m:den>
                                        </m:f>
                                      </m:sup>
                                    </m:sSup>
                                  </m:den>
                                </m:f>
                              </m:fName>
                              <m:e>
                                <m:r>
                                  <a:rPr lang="en-US" b="0" i="1" smtClean="0">
                                    <a:solidFill>
                                      <a:schemeClr val="tx1"/>
                                    </a:solidFill>
                                    <a:latin typeface="Cambria Math" panose="02040503050406030204" pitchFamily="18" charset="0"/>
                                  </a:rPr>
                                  <m:t> </m:t>
                                </m:r>
                              </m:e>
                            </m:func>
                          </m:e>
                        </m:func>
                      </m:fName>
                      <m:e>
                        <m:r>
                          <a:rPr lang="en-US" b="0" i="1" smtClean="0">
                            <a:solidFill>
                              <a:schemeClr val="tx1"/>
                            </a:solidFill>
                            <a:latin typeface="Cambria Math" panose="02040503050406030204" pitchFamily="18" charset="0"/>
                          </a:rPr>
                          <m:t>)</m:t>
                        </m:r>
                      </m:e>
                    </m:func>
                  </m:oMath>
                </a14:m>
                <a:endParaRPr lang="en-US" dirty="0">
                  <a:solidFill>
                    <a:schemeClr val="tx1"/>
                  </a:solidFill>
                  <a:latin typeface="+mj-lt"/>
                </a:endParaRPr>
              </a:p>
              <a:p>
                <a:pPr fontAlgn="base">
                  <a:buFont typeface="Wingdings" panose="05000000000000000000" pitchFamily="2" charset="2"/>
                  <a:buChar char="v"/>
                </a:pPr>
                <a:endParaRPr lang="en-US" dirty="0">
                  <a:solidFill>
                    <a:schemeClr val="tx1"/>
                  </a:solidFill>
                  <a:latin typeface="+mj-lt"/>
                </a:endParaRPr>
              </a:p>
              <a:p>
                <a:pPr fontAlgn="base">
                  <a:buFont typeface="Wingdings" panose="05000000000000000000" pitchFamily="2" charset="2"/>
                  <a:buChar char="v"/>
                </a:pPr>
                <a:r>
                  <a:rPr lang="en-US" dirty="0">
                    <a:solidFill>
                      <a:schemeClr val="tx1"/>
                    </a:solidFill>
                    <a:latin typeface="+mj-lt"/>
                  </a:rPr>
                  <a:t>Where pos is the position and i is the dimension. </a:t>
                </a:r>
              </a:p>
              <a:p>
                <a:pPr fontAlgn="base">
                  <a:buFont typeface="Wingdings" panose="05000000000000000000" pitchFamily="2" charset="2"/>
                  <a:buChar char="v"/>
                </a:pPr>
                <a:r>
                  <a:rPr lang="en-US" dirty="0">
                    <a:solidFill>
                      <a:schemeClr val="tx1"/>
                    </a:solidFill>
                    <a:latin typeface="+mj-lt"/>
                  </a:rPr>
                  <a:t>Each dimension of the positional encoding corresponds to a sinusoid</a:t>
                </a:r>
              </a:p>
              <a:p>
                <a:pPr fontAlgn="base">
                  <a:buFont typeface="Wingdings" panose="05000000000000000000" pitchFamily="2" charset="2"/>
                  <a:buChar char="v"/>
                </a:pPr>
                <a:r>
                  <a:rPr lang="en-US" dirty="0">
                    <a:solidFill>
                      <a:schemeClr val="tx1"/>
                    </a:solidFill>
                    <a:latin typeface="+mj-lt"/>
                  </a:rPr>
                  <a:t>The wavelengths form a geometric progression from 2π to 10000 · </a:t>
                </a:r>
                <a:r>
                  <a:rPr lang="en-US" dirty="0" smtClean="0">
                    <a:solidFill>
                      <a:schemeClr val="tx1"/>
                    </a:solidFill>
                    <a:latin typeface="+mj-lt"/>
                  </a:rPr>
                  <a:t>2π</a:t>
                </a:r>
              </a:p>
              <a:p>
                <a:pPr fontAlgn="base">
                  <a:buFont typeface="Wingdings" panose="05000000000000000000" pitchFamily="2" charset="2"/>
                  <a:buChar char="v"/>
                </a:pPr>
                <a:r>
                  <a:rPr lang="en-US" dirty="0" smtClean="0">
                    <a:solidFill>
                      <a:schemeClr val="tx1"/>
                    </a:solidFill>
                  </a:rPr>
                  <a:t>d-dimensional </a:t>
                </a:r>
                <a:r>
                  <a:rPr lang="en-US" dirty="0">
                    <a:solidFill>
                      <a:schemeClr val="tx1"/>
                    </a:solidFill>
                  </a:rPr>
                  <a:t>vector that contains information about a specific position in a sentence. </a:t>
                </a:r>
                <a:endParaRPr lang="en-US" dirty="0" smtClean="0">
                  <a:solidFill>
                    <a:schemeClr val="tx1"/>
                  </a:solidFill>
                </a:endParaRPr>
              </a:p>
              <a:p>
                <a:pPr>
                  <a:buFont typeface="Wingdings" panose="05000000000000000000" pitchFamily="2" charset="2"/>
                  <a:buChar char="v"/>
                </a:pPr>
                <a:r>
                  <a:rPr lang="en-US" dirty="0">
                    <a:solidFill>
                      <a:schemeClr val="tx1"/>
                    </a:solidFill>
                  </a:rPr>
                  <a:t>A</a:t>
                </a:r>
                <a:r>
                  <a:rPr lang="en-US" dirty="0" smtClean="0">
                    <a:solidFill>
                      <a:schemeClr val="tx1"/>
                    </a:solidFill>
                  </a:rPr>
                  <a:t>llows </a:t>
                </a:r>
                <a:r>
                  <a:rPr lang="en-US" dirty="0">
                    <a:solidFill>
                      <a:schemeClr val="tx1"/>
                    </a:solidFill>
                  </a:rPr>
                  <a:t>us to </a:t>
                </a:r>
                <a:r>
                  <a:rPr lang="en-US" dirty="0" smtClean="0">
                    <a:solidFill>
                      <a:schemeClr val="tx1"/>
                    </a:solidFill>
                  </a:rPr>
                  <a:t>represent</a:t>
                </a:r>
                <a:r>
                  <a:rPr lang="en-US" dirty="0">
                    <a:solidFill>
                      <a:schemeClr val="tx1"/>
                    </a:solidFill>
                  </a:rPr>
                  <a:t> </a:t>
                </a:r>
                <a:r>
                  <a:rPr lang="en-US" dirty="0" smtClean="0">
                    <a:solidFill>
                      <a:schemeClr val="tx1"/>
                    </a:solidFill>
                  </a:rPr>
                  <a:t>as </a:t>
                </a:r>
                <a:r>
                  <a:rPr lang="en-US" dirty="0">
                    <a:solidFill>
                      <a:schemeClr val="tx1"/>
                    </a:solidFill>
                  </a:rPr>
                  <a:t>a linear function </a:t>
                </a:r>
                <a:r>
                  <a:rPr lang="en-US" dirty="0" smtClean="0">
                    <a:solidFill>
                      <a:schemeClr val="tx1"/>
                    </a:solidFill>
                  </a:rPr>
                  <a:t>of</a:t>
                </a:r>
                <a:r>
                  <a:rPr lang="en-US" dirty="0">
                    <a:solidFill>
                      <a:schemeClr val="tx1"/>
                    </a:solidFill>
                  </a:rPr>
                  <a:t> </a:t>
                </a:r>
                <a:r>
                  <a:rPr lang="en-US" dirty="0" smtClean="0">
                    <a:solidFill>
                      <a:schemeClr val="tx1"/>
                    </a:solidFill>
                  </a:rPr>
                  <a:t>for </a:t>
                </a:r>
                <a:r>
                  <a:rPr lang="en-US" dirty="0">
                    <a:solidFill>
                      <a:schemeClr val="tx1"/>
                    </a:solidFill>
                  </a:rPr>
                  <a:t>any fixed offset </a:t>
                </a:r>
                <a:r>
                  <a:rPr lang="en-US" dirty="0" smtClean="0">
                    <a:solidFill>
                      <a:schemeClr val="tx1"/>
                    </a:solidFill>
                  </a:rPr>
                  <a:t>ϕ. Makes </a:t>
                </a:r>
                <a:r>
                  <a:rPr lang="en-US" dirty="0">
                    <a:solidFill>
                      <a:schemeClr val="tx1"/>
                    </a:solidFill>
                  </a:rPr>
                  <a:t>it easy for the model to learn to attend by relative positions.</a:t>
                </a:r>
              </a:p>
              <a:p>
                <a:pPr>
                  <a:buFont typeface="Wingdings" panose="05000000000000000000" pitchFamily="2" charset="2"/>
                  <a:buChar char="v"/>
                </a:pPr>
                <a:r>
                  <a:rPr lang="en-US" dirty="0">
                    <a:solidFill>
                      <a:schemeClr val="tx1"/>
                    </a:solidFill>
                  </a:rPr>
                  <a:t>Another property of sinusoidal position encoding is that the distance between neighboring time-steps are symmetrical and decays nicely with time</a:t>
                </a:r>
                <a:r>
                  <a:rPr lang="en-US" dirty="0" smtClean="0">
                    <a:solidFill>
                      <a:schemeClr val="tx1"/>
                    </a:solidFill>
                  </a:rPr>
                  <a:t>.</a:t>
                </a:r>
                <a:r>
                  <a:rPr lang="en-US" dirty="0"/>
                  <a:t/>
                </a:r>
                <a:br>
                  <a:rPr lang="en-US" dirty="0"/>
                </a:br>
                <a:endParaRPr lang="en-US" dirty="0">
                  <a:solidFill>
                    <a:schemeClr val="tx1"/>
                  </a:solidFill>
                  <a:latin typeface="+mj-lt"/>
                </a:endParaRPr>
              </a:p>
            </p:txBody>
          </p:sp>
        </mc:Choice>
        <mc:Fallback xmlns="">
          <p:sp>
            <p:nvSpPr>
              <p:cNvPr id="3" name="Content Placeholder 2">
                <a:extLst>
                  <a:ext uri="{FF2B5EF4-FFF2-40B4-BE49-F238E27FC236}">
                    <a16:creationId xmlns:a16="http://schemas.microsoft.com/office/drawing/2014/main" id="{B25C0E54-F41A-4F04-94D2-A00169D68726}"/>
                  </a:ext>
                </a:extLst>
              </p:cNvPr>
              <p:cNvSpPr>
                <a:spLocks noGrp="1" noRot="1" noChangeAspect="1" noMove="1" noResize="1" noEditPoints="1" noAdjustHandles="1" noChangeArrowheads="1" noChangeShapeType="1" noTextEdit="1"/>
              </p:cNvSpPr>
              <p:nvPr>
                <p:ph idx="1"/>
              </p:nvPr>
            </p:nvSpPr>
            <p:spPr>
              <a:xfrm>
                <a:off x="182868" y="1984195"/>
                <a:ext cx="11029615" cy="4353105"/>
              </a:xfrm>
              <a:blipFill>
                <a:blip r:embed="rId2"/>
                <a:stretch>
                  <a:fillRect l="-1271" t="-2797"/>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2482120-7628-48A2-B5F8-6FE2E3AB8E7D}"/>
              </a:ext>
            </a:extLst>
          </p:cNvPr>
          <p:cNvSpPr>
            <a:spLocks noGrp="1"/>
          </p:cNvSpPr>
          <p:nvPr>
            <p:ph type="sldNum" sz="quarter" idx="12"/>
          </p:nvPr>
        </p:nvSpPr>
        <p:spPr/>
        <p:txBody>
          <a:bodyPr/>
          <a:lstStyle/>
          <a:p>
            <a:fld id="{A339A7C2-FD96-4FF4-A5D8-0D3CE4045383}" type="slidenum">
              <a:rPr lang="en-US" smtClean="0"/>
              <a:t>18</a:t>
            </a:fld>
            <a:endParaRPr lang="en-US"/>
          </a:p>
        </p:txBody>
      </p:sp>
      <p:pic>
        <p:nvPicPr>
          <p:cNvPr id="5" name="Picture 4">
            <a:extLst>
              <a:ext uri="{FF2B5EF4-FFF2-40B4-BE49-F238E27FC236}">
                <a16:creationId xmlns:a16="http://schemas.microsoft.com/office/drawing/2014/main" id="{C66613FD-05BF-488F-A54A-88175715A981}"/>
              </a:ext>
            </a:extLst>
          </p:cNvPr>
          <p:cNvPicPr>
            <a:picLocks noChangeAspect="1"/>
          </p:cNvPicPr>
          <p:nvPr/>
        </p:nvPicPr>
        <p:blipFill rotWithShape="1">
          <a:blip r:embed="rId3">
            <a:extLst>
              <a:ext uri="{28A0092B-C50C-407E-A947-70E740481C1C}">
                <a14:useLocalDpi xmlns:a14="http://schemas.microsoft.com/office/drawing/2010/main" val="0"/>
              </a:ext>
            </a:extLst>
          </a:blip>
          <a:srcRect l="1658" r="2135"/>
          <a:stretch/>
        </p:blipFill>
        <p:spPr>
          <a:xfrm>
            <a:off x="5189509" y="1761175"/>
            <a:ext cx="7002491" cy="2015464"/>
          </a:xfrm>
          <a:prstGeom prst="rect">
            <a:avLst/>
          </a:prstGeom>
        </p:spPr>
      </p:pic>
    </p:spTree>
    <p:extLst>
      <p:ext uri="{BB962C8B-B14F-4D97-AF65-F5344CB8AC3E}">
        <p14:creationId xmlns:p14="http://schemas.microsoft.com/office/powerpoint/2010/main" val="26811427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Sending a word to the first transformer block means looking up its embedding and adding up the positional encoding vector for position #1.</a:t>
            </a:r>
          </a:p>
          <a:p>
            <a:r>
              <a:rPr lang="en-US" dirty="0"/>
              <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8183" y="2578100"/>
            <a:ext cx="8386798" cy="3704169"/>
          </a:xfrm>
          <a:prstGeom prst="rect">
            <a:avLst/>
          </a:prstGeom>
        </p:spPr>
      </p:pic>
    </p:spTree>
    <p:extLst>
      <p:ext uri="{BB962C8B-B14F-4D97-AF65-F5344CB8AC3E}">
        <p14:creationId xmlns:p14="http://schemas.microsoft.com/office/powerpoint/2010/main" val="20126221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a:xfrm>
            <a:off x="1097280" y="1845734"/>
            <a:ext cx="4566920" cy="4631266"/>
          </a:xfrm>
        </p:spPr>
        <p:txBody>
          <a:bodyPr>
            <a:normAutofit fontScale="77500" lnSpcReduction="20000"/>
          </a:bodyPr>
          <a:lstStyle/>
          <a:p>
            <a:pPr>
              <a:lnSpc>
                <a:spcPct val="120000"/>
              </a:lnSpc>
              <a:buFont typeface="Wingdings" panose="05000000000000000000" pitchFamily="2" charset="2"/>
              <a:buChar char="v"/>
            </a:pPr>
            <a:r>
              <a:rPr lang="en-US" sz="2900" dirty="0" smtClean="0">
                <a:solidFill>
                  <a:schemeClr val="tx1"/>
                </a:solidFill>
              </a:rPr>
              <a:t>Introduction</a:t>
            </a:r>
          </a:p>
          <a:p>
            <a:pPr>
              <a:lnSpc>
                <a:spcPct val="120000"/>
              </a:lnSpc>
              <a:buFont typeface="Wingdings" panose="05000000000000000000" pitchFamily="2" charset="2"/>
              <a:buChar char="v"/>
            </a:pPr>
            <a:r>
              <a:rPr lang="en-US" sz="2900" dirty="0" smtClean="0">
                <a:solidFill>
                  <a:schemeClr val="tx1"/>
                </a:solidFill>
              </a:rPr>
              <a:t>Original Transformer model</a:t>
            </a:r>
          </a:p>
          <a:p>
            <a:pPr>
              <a:lnSpc>
                <a:spcPct val="120000"/>
              </a:lnSpc>
              <a:buFont typeface="Wingdings" panose="05000000000000000000" pitchFamily="2" charset="2"/>
              <a:buChar char="v"/>
            </a:pPr>
            <a:r>
              <a:rPr lang="en-US" sz="2900" dirty="0" smtClean="0">
                <a:solidFill>
                  <a:schemeClr val="tx1"/>
                </a:solidFill>
              </a:rPr>
              <a:t>GPT-2 Model</a:t>
            </a:r>
          </a:p>
          <a:p>
            <a:pPr>
              <a:lnSpc>
                <a:spcPct val="120000"/>
              </a:lnSpc>
              <a:buFont typeface="Wingdings" panose="05000000000000000000" pitchFamily="2" charset="2"/>
              <a:buChar char="v"/>
            </a:pPr>
            <a:r>
              <a:rPr lang="en-US" sz="2900" dirty="0" smtClean="0">
                <a:solidFill>
                  <a:schemeClr val="tx1"/>
                </a:solidFill>
              </a:rPr>
              <a:t>Difference between GPT-2 and BERT</a:t>
            </a:r>
          </a:p>
          <a:p>
            <a:pPr>
              <a:lnSpc>
                <a:spcPct val="120000"/>
              </a:lnSpc>
              <a:buFont typeface="Wingdings" panose="05000000000000000000" pitchFamily="2" charset="2"/>
              <a:buChar char="v"/>
            </a:pPr>
            <a:r>
              <a:rPr lang="en-US" sz="2900" dirty="0" smtClean="0">
                <a:solidFill>
                  <a:schemeClr val="tx1"/>
                </a:solidFill>
              </a:rPr>
              <a:t>Basic Working</a:t>
            </a:r>
          </a:p>
          <a:p>
            <a:pPr>
              <a:lnSpc>
                <a:spcPct val="120000"/>
              </a:lnSpc>
              <a:buFont typeface="Wingdings" panose="05000000000000000000" pitchFamily="2" charset="2"/>
              <a:buChar char="v"/>
            </a:pPr>
            <a:r>
              <a:rPr lang="en-US" sz="2900" dirty="0" smtClean="0">
                <a:solidFill>
                  <a:schemeClr val="tx1"/>
                </a:solidFill>
              </a:rPr>
              <a:t>Self Attention VS Masked Attention </a:t>
            </a:r>
          </a:p>
          <a:p>
            <a:pPr>
              <a:lnSpc>
                <a:spcPct val="120000"/>
              </a:lnSpc>
              <a:buFont typeface="Wingdings" panose="05000000000000000000" pitchFamily="2" charset="2"/>
              <a:buChar char="v"/>
            </a:pPr>
            <a:r>
              <a:rPr lang="en-US" sz="2900" dirty="0" smtClean="0">
                <a:solidFill>
                  <a:schemeClr val="tx1"/>
                </a:solidFill>
              </a:rPr>
              <a:t>Modifications in Transformer Model</a:t>
            </a:r>
          </a:p>
          <a:p>
            <a:pPr>
              <a:lnSpc>
                <a:spcPct val="120000"/>
              </a:lnSpc>
              <a:buFont typeface="Wingdings" panose="05000000000000000000" pitchFamily="2" charset="2"/>
              <a:buChar char="v"/>
            </a:pPr>
            <a:r>
              <a:rPr lang="en-US" sz="2900" dirty="0" smtClean="0">
                <a:solidFill>
                  <a:schemeClr val="tx1"/>
                </a:solidFill>
              </a:rPr>
              <a:t>Architecture of GPT-2</a:t>
            </a:r>
          </a:p>
          <a:p>
            <a:pPr>
              <a:lnSpc>
                <a:spcPct val="120000"/>
              </a:lnSpc>
              <a:buFont typeface="Wingdings" panose="05000000000000000000" pitchFamily="2" charset="2"/>
              <a:buChar char="v"/>
            </a:pPr>
            <a:r>
              <a:rPr lang="en-US" sz="2900" dirty="0">
                <a:solidFill>
                  <a:schemeClr val="tx1"/>
                </a:solidFill>
              </a:rPr>
              <a:t>GPT-2 Working</a:t>
            </a:r>
          </a:p>
          <a:p>
            <a:pPr>
              <a:buFont typeface="Wingdings" panose="05000000000000000000" pitchFamily="2" charset="2"/>
              <a:buChar char="v"/>
            </a:pP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endParaRPr lang="en-US" dirty="0"/>
          </a:p>
        </p:txBody>
      </p:sp>
      <p:sp>
        <p:nvSpPr>
          <p:cNvPr id="4" name="TextBox 3"/>
          <p:cNvSpPr txBox="1"/>
          <p:nvPr/>
        </p:nvSpPr>
        <p:spPr>
          <a:xfrm>
            <a:off x="6286500" y="1766994"/>
            <a:ext cx="4869180" cy="6321218"/>
          </a:xfrm>
          <a:prstGeom prst="rect">
            <a:avLst/>
          </a:prstGeom>
          <a:noFill/>
        </p:spPr>
        <p:txBody>
          <a:bodyPr wrap="square" rtlCol="0">
            <a:spAutoFit/>
          </a:bodyPr>
          <a:lstStyle/>
          <a:p>
            <a:pPr>
              <a:lnSpc>
                <a:spcPct val="150000"/>
              </a:lnSpc>
              <a:buClr>
                <a:schemeClr val="accent1"/>
              </a:buClr>
              <a:buFont typeface="Wingdings" panose="05000000000000000000" pitchFamily="2" charset="2"/>
              <a:buChar char="v"/>
            </a:pPr>
            <a:r>
              <a:rPr lang="en-US" sz="2000" dirty="0"/>
              <a:t>Byte Pair Encoding</a:t>
            </a:r>
          </a:p>
          <a:p>
            <a:pPr>
              <a:lnSpc>
                <a:spcPct val="150000"/>
              </a:lnSpc>
              <a:buClr>
                <a:schemeClr val="accent1"/>
              </a:buClr>
              <a:buFont typeface="Wingdings" panose="05000000000000000000" pitchFamily="2" charset="2"/>
              <a:buChar char="v"/>
            </a:pPr>
            <a:r>
              <a:rPr lang="en-US" sz="2000" dirty="0"/>
              <a:t>Working of </a:t>
            </a:r>
            <a:r>
              <a:rPr lang="en-US" sz="2000" dirty="0" smtClean="0"/>
              <a:t>BPE</a:t>
            </a:r>
          </a:p>
          <a:p>
            <a:pPr>
              <a:lnSpc>
                <a:spcPct val="150000"/>
              </a:lnSpc>
              <a:buClr>
                <a:schemeClr val="accent1"/>
              </a:buClr>
              <a:buFont typeface="Wingdings" panose="05000000000000000000" pitchFamily="2" charset="2"/>
              <a:buChar char="v"/>
            </a:pPr>
            <a:r>
              <a:rPr lang="en-US" sz="2000" dirty="0" smtClean="0"/>
              <a:t>Positional </a:t>
            </a:r>
            <a:r>
              <a:rPr lang="en-US" sz="2000" dirty="0"/>
              <a:t>Encoding</a:t>
            </a:r>
          </a:p>
          <a:p>
            <a:pPr>
              <a:lnSpc>
                <a:spcPct val="150000"/>
              </a:lnSpc>
              <a:buClr>
                <a:schemeClr val="accent1"/>
              </a:buClr>
              <a:buFont typeface="Wingdings" panose="05000000000000000000" pitchFamily="2" charset="2"/>
              <a:buChar char="v"/>
            </a:pPr>
            <a:r>
              <a:rPr lang="en-US" sz="2000" dirty="0"/>
              <a:t>Context in sentences</a:t>
            </a:r>
          </a:p>
          <a:p>
            <a:pPr>
              <a:lnSpc>
                <a:spcPct val="150000"/>
              </a:lnSpc>
              <a:buClr>
                <a:schemeClr val="accent1"/>
              </a:buClr>
              <a:buFont typeface="Wingdings" panose="05000000000000000000" pitchFamily="2" charset="2"/>
              <a:buChar char="v"/>
            </a:pPr>
            <a:r>
              <a:rPr lang="en-US" sz="2000" dirty="0"/>
              <a:t>Self attention mechanism</a:t>
            </a:r>
          </a:p>
          <a:p>
            <a:pPr>
              <a:lnSpc>
                <a:spcPct val="150000"/>
              </a:lnSpc>
              <a:buClr>
                <a:schemeClr val="accent1"/>
              </a:buClr>
              <a:buFont typeface="Wingdings" panose="05000000000000000000" pitchFamily="2" charset="2"/>
              <a:buChar char="v"/>
            </a:pPr>
            <a:r>
              <a:rPr lang="en-US" sz="2000" dirty="0"/>
              <a:t>Calculating Self </a:t>
            </a:r>
            <a:r>
              <a:rPr lang="en-US" sz="2000" dirty="0" smtClean="0"/>
              <a:t>attention</a:t>
            </a:r>
          </a:p>
          <a:p>
            <a:pPr>
              <a:lnSpc>
                <a:spcPct val="150000"/>
              </a:lnSpc>
              <a:buClr>
                <a:schemeClr val="accent1"/>
              </a:buClr>
              <a:buFont typeface="Wingdings" panose="05000000000000000000" pitchFamily="2" charset="2"/>
              <a:buChar char="v"/>
            </a:pPr>
            <a:r>
              <a:rPr lang="en-US" sz="2000" dirty="0" smtClean="0"/>
              <a:t>Output</a:t>
            </a:r>
          </a:p>
          <a:p>
            <a:pPr>
              <a:lnSpc>
                <a:spcPct val="150000"/>
              </a:lnSpc>
              <a:buClr>
                <a:schemeClr val="accent1"/>
              </a:buClr>
              <a:buFont typeface="Wingdings" panose="05000000000000000000" pitchFamily="2" charset="2"/>
              <a:buChar char="v"/>
            </a:pPr>
            <a:r>
              <a:rPr lang="en-US" sz="2000" dirty="0" smtClean="0"/>
              <a:t>Create Query, Key, Value vectors</a:t>
            </a:r>
          </a:p>
          <a:p>
            <a:pPr>
              <a:lnSpc>
                <a:spcPct val="150000"/>
              </a:lnSpc>
              <a:buClr>
                <a:schemeClr val="accent1"/>
              </a:buClr>
              <a:buFont typeface="Wingdings" panose="05000000000000000000" pitchFamily="2" charset="2"/>
              <a:buChar char="v"/>
            </a:pPr>
            <a:r>
              <a:rPr lang="en-US" sz="2000" dirty="0" smtClean="0"/>
              <a:t>Masked attentions</a:t>
            </a:r>
          </a:p>
          <a:p>
            <a:pPr>
              <a:lnSpc>
                <a:spcPct val="150000"/>
              </a:lnSpc>
              <a:buClr>
                <a:schemeClr val="accent1"/>
              </a:buClr>
              <a:buFont typeface="Wingdings" panose="05000000000000000000" pitchFamily="2" charset="2"/>
              <a:buChar char="v"/>
            </a:pPr>
            <a:r>
              <a:rPr lang="en-US" sz="2000" dirty="0" smtClean="0"/>
              <a:t>Multi head attention</a:t>
            </a:r>
          </a:p>
          <a:p>
            <a:pPr>
              <a:lnSpc>
                <a:spcPct val="150000"/>
              </a:lnSpc>
              <a:buFont typeface="Wingdings" panose="05000000000000000000" pitchFamily="2" charset="2"/>
              <a:buChar char="v"/>
            </a:pPr>
            <a:endParaRPr lang="en-US" dirty="0" smtClean="0"/>
          </a:p>
          <a:p>
            <a:pPr>
              <a:lnSpc>
                <a:spcPct val="150000"/>
              </a:lnSpc>
              <a:buFont typeface="Wingdings" panose="05000000000000000000" pitchFamily="2" charset="2"/>
              <a:buChar char="v"/>
            </a:pPr>
            <a:endParaRPr lang="en-US" dirty="0" smtClean="0"/>
          </a:p>
          <a:p>
            <a:pPr>
              <a:lnSpc>
                <a:spcPct val="150000"/>
              </a:lnSpc>
              <a:buFont typeface="Wingdings" panose="05000000000000000000" pitchFamily="2" charset="2"/>
              <a:buChar char="v"/>
            </a:pPr>
            <a:endParaRPr lang="en-US" dirty="0"/>
          </a:p>
          <a:p>
            <a:pPr>
              <a:lnSpc>
                <a:spcPct val="150000"/>
              </a:lnSpc>
            </a:pPr>
            <a:endParaRPr lang="en-US" dirty="0"/>
          </a:p>
        </p:txBody>
      </p:sp>
    </p:spTree>
    <p:extLst>
      <p:ext uri="{BB962C8B-B14F-4D97-AF65-F5344CB8AC3E}">
        <p14:creationId xmlns:p14="http://schemas.microsoft.com/office/powerpoint/2010/main" val="31227670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solidFill>
                <a:schemeClr val="tx1"/>
              </a:solidFill>
            </a:endParaRPr>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F</a:t>
            </a:r>
            <a:r>
              <a:rPr lang="en-US" dirty="0" smtClean="0">
                <a:solidFill>
                  <a:schemeClr val="tx1"/>
                </a:solidFill>
              </a:rPr>
              <a:t>irst </a:t>
            </a:r>
            <a:r>
              <a:rPr lang="en-US" dirty="0">
                <a:solidFill>
                  <a:schemeClr val="tx1"/>
                </a:solidFill>
              </a:rPr>
              <a:t>block </a:t>
            </a:r>
            <a:r>
              <a:rPr lang="en-US" dirty="0" smtClean="0">
                <a:solidFill>
                  <a:schemeClr val="tx1"/>
                </a:solidFill>
              </a:rPr>
              <a:t>can now </a:t>
            </a:r>
            <a:r>
              <a:rPr lang="en-US" dirty="0">
                <a:solidFill>
                  <a:schemeClr val="tx1"/>
                </a:solidFill>
              </a:rPr>
              <a:t>process the token by first passing it through the self-attention process, then passing it through its neural network </a:t>
            </a:r>
            <a:r>
              <a:rPr lang="en-US" dirty="0" smtClean="0">
                <a:solidFill>
                  <a:schemeClr val="tx1"/>
                </a:solidFill>
              </a:rPr>
              <a:t>layer</a:t>
            </a:r>
          </a:p>
          <a:p>
            <a:pPr>
              <a:buFont typeface="Wingdings" panose="05000000000000000000" pitchFamily="2" charset="2"/>
              <a:buChar char="v"/>
            </a:pPr>
            <a:r>
              <a:rPr lang="en-US" dirty="0">
                <a:solidFill>
                  <a:schemeClr val="tx1"/>
                </a:solidFill>
              </a:rPr>
              <a:t>Once the first transformer block processes the token, it sends its resulting vector up the stack to be processed by the next </a:t>
            </a:r>
            <a:r>
              <a:rPr lang="en-US" dirty="0" smtClean="0">
                <a:solidFill>
                  <a:schemeClr val="tx1"/>
                </a:solidFill>
              </a:rPr>
              <a:t>block</a:t>
            </a:r>
          </a:p>
          <a:p>
            <a:pPr>
              <a:buFont typeface="Wingdings" panose="05000000000000000000" pitchFamily="2" charset="2"/>
              <a:buChar char="v"/>
            </a:pPr>
            <a:r>
              <a:rPr lang="en-US" dirty="0">
                <a:solidFill>
                  <a:schemeClr val="tx1"/>
                </a:solidFill>
              </a:rPr>
              <a:t>P</a:t>
            </a:r>
            <a:r>
              <a:rPr lang="en-US" dirty="0" smtClean="0">
                <a:solidFill>
                  <a:schemeClr val="tx1"/>
                </a:solidFill>
              </a:rPr>
              <a:t>rocess </a:t>
            </a:r>
            <a:r>
              <a:rPr lang="en-US" dirty="0">
                <a:solidFill>
                  <a:schemeClr val="tx1"/>
                </a:solidFill>
              </a:rPr>
              <a:t>is identical in each block, but each block has its own weights in both self-attention and the neural network sublayers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67089" y="3594100"/>
            <a:ext cx="6911789" cy="3263900"/>
          </a:xfrm>
          <a:prstGeom prst="rect">
            <a:avLst/>
          </a:prstGeom>
        </p:spPr>
      </p:pic>
    </p:spTree>
    <p:extLst>
      <p:ext uri="{BB962C8B-B14F-4D97-AF65-F5344CB8AC3E}">
        <p14:creationId xmlns:p14="http://schemas.microsoft.com/office/powerpoint/2010/main" val="35715998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 in Sentences</a:t>
            </a:r>
            <a:endParaRPr lang="en-US" dirty="0"/>
          </a:p>
        </p:txBody>
      </p:sp>
      <p:sp>
        <p:nvSpPr>
          <p:cNvPr id="4" name="Rectangle 1"/>
          <p:cNvSpPr>
            <a:spLocks noGrp="1" noChangeArrowheads="1"/>
          </p:cNvSpPr>
          <p:nvPr>
            <p:ph idx="1"/>
          </p:nvPr>
        </p:nvSpPr>
        <p:spPr bwMode="auto">
          <a:xfrm>
            <a:off x="1097280" y="1851660"/>
            <a:ext cx="10058400" cy="3046988"/>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a:latin typeface="+mj-lt"/>
              </a:rPr>
              <a:t>Second Law of Robotics</a:t>
            </a:r>
            <a:br>
              <a:rPr lang="en-US" altLang="en-US" dirty="0">
                <a:latin typeface="+mj-lt"/>
              </a:rPr>
            </a:br>
            <a:r>
              <a:rPr lang="en-US" altLang="en-US" dirty="0" smtClean="0">
                <a:latin typeface="+mj-lt"/>
              </a:rPr>
              <a:t>“A </a:t>
            </a:r>
            <a:r>
              <a:rPr lang="en-US" altLang="en-US" dirty="0">
                <a:latin typeface="+mj-lt"/>
              </a:rPr>
              <a:t>robot must obey the orders given it by human beings except where such orders would conflict with the First Law</a:t>
            </a:r>
            <a:r>
              <a:rPr lang="en-US" altLang="en-US" dirty="0" smtClean="0">
                <a:latin typeface="+mj-lt"/>
              </a:rPr>
              <a:t>.”</a:t>
            </a: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endParaRPr lang="en-US" altLang="en-US" dirty="0">
              <a:latin typeface="+mj-lt"/>
            </a:endParaRP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smtClean="0">
                <a:latin typeface="+mj-lt"/>
              </a:rPr>
              <a:t> There </a:t>
            </a:r>
            <a:r>
              <a:rPr lang="en-US" altLang="en-US" dirty="0">
                <a:latin typeface="+mj-lt"/>
              </a:rPr>
              <a:t>is no way to understand or process these words without incorporating the context they are referring to. </a:t>
            </a:r>
            <a:endParaRPr lang="en-US" altLang="en-US" dirty="0" smtClean="0">
              <a:latin typeface="+mj-lt"/>
            </a:endParaRP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smtClean="0">
                <a:latin typeface="+mj-lt"/>
              </a:rPr>
              <a:t>it</a:t>
            </a:r>
            <a:r>
              <a:rPr lang="en-US" altLang="en-US" dirty="0">
                <a:latin typeface="+mj-lt"/>
              </a:rPr>
              <a:t> refers to the robot</a:t>
            </a: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a:latin typeface="+mj-lt"/>
              </a:rPr>
              <a:t>such orders refers to the earlier part of the law, namely “the orders given it by human beings”</a:t>
            </a:r>
          </a:p>
          <a:p>
            <a:pPr marR="0" lvl="0" algn="l" defTabSz="914400" rtl="0" eaLnBrk="0" fontAlgn="base" latinLnBrk="0" hangingPunct="0">
              <a:lnSpc>
                <a:spcPct val="100000"/>
              </a:lnSpc>
              <a:spcBef>
                <a:spcPct val="0"/>
              </a:spcBef>
              <a:spcAft>
                <a:spcPct val="0"/>
              </a:spcAft>
              <a:buSzTx/>
              <a:buFont typeface="Wingdings" panose="05000000000000000000" pitchFamily="2" charset="2"/>
              <a:buChar char="v"/>
              <a:tabLst/>
            </a:pPr>
            <a:r>
              <a:rPr lang="en-US" altLang="en-US" dirty="0">
                <a:latin typeface="+mj-lt"/>
              </a:rPr>
              <a:t>The First Law refers to the entire First Law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557615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Self Attention Mechanism</a:t>
            </a:r>
            <a:endParaRPr lang="en-US" dirty="0"/>
          </a:p>
        </p:txBody>
      </p:sp>
      <p:sp>
        <p:nvSpPr>
          <p:cNvPr id="3" name="Content Placeholder 2"/>
          <p:cNvSpPr>
            <a:spLocks noGrp="1"/>
          </p:cNvSpPr>
          <p:nvPr>
            <p:ph idx="1"/>
          </p:nvPr>
        </p:nvSpPr>
        <p:spPr>
          <a:xfrm>
            <a:off x="411480" y="2074334"/>
            <a:ext cx="6598920" cy="4023360"/>
          </a:xfrm>
        </p:spPr>
        <p:txBody>
          <a:bodyPr/>
          <a:lstStyle/>
          <a:p>
            <a:pPr algn="just">
              <a:buFont typeface="Wingdings" panose="05000000000000000000" pitchFamily="2" charset="2"/>
              <a:buChar char="v"/>
            </a:pPr>
            <a:r>
              <a:rPr lang="en-US" dirty="0">
                <a:solidFill>
                  <a:schemeClr val="tx1"/>
                </a:solidFill>
              </a:rPr>
              <a:t>B</a:t>
            </a:r>
            <a:r>
              <a:rPr lang="en-US" dirty="0" smtClean="0">
                <a:solidFill>
                  <a:schemeClr val="tx1"/>
                </a:solidFill>
              </a:rPr>
              <a:t>akes </a:t>
            </a:r>
            <a:r>
              <a:rPr lang="en-US" dirty="0">
                <a:solidFill>
                  <a:schemeClr val="tx1"/>
                </a:solidFill>
              </a:rPr>
              <a:t>in the model’s understanding of relevant and associated words that explain the context of a certain word before processing that word (passing it through a neural network</a:t>
            </a:r>
            <a:r>
              <a:rPr lang="en-US" dirty="0" smtClean="0">
                <a:solidFill>
                  <a:schemeClr val="tx1"/>
                </a:solidFill>
              </a:rPr>
              <a:t>)</a:t>
            </a:r>
          </a:p>
          <a:p>
            <a:pPr algn="just">
              <a:buFont typeface="Wingdings" panose="05000000000000000000" pitchFamily="2" charset="2"/>
              <a:buChar char="v"/>
            </a:pPr>
            <a:r>
              <a:rPr lang="en-US" dirty="0">
                <a:solidFill>
                  <a:schemeClr val="tx1"/>
                </a:solidFill>
              </a:rPr>
              <a:t>A</a:t>
            </a:r>
            <a:r>
              <a:rPr lang="en-US" dirty="0" smtClean="0">
                <a:solidFill>
                  <a:schemeClr val="tx1"/>
                </a:solidFill>
              </a:rPr>
              <a:t>ssigning </a:t>
            </a:r>
            <a:r>
              <a:rPr lang="en-US" dirty="0">
                <a:solidFill>
                  <a:schemeClr val="tx1"/>
                </a:solidFill>
              </a:rPr>
              <a:t>scores to how relevant each word in the segment is, and adding up their vector representation</a:t>
            </a:r>
            <a:r>
              <a:rPr lang="en-US" dirty="0" smtClean="0">
                <a:solidFill>
                  <a:schemeClr val="tx1"/>
                </a:solidFill>
              </a:rPr>
              <a:t>.</a:t>
            </a:r>
          </a:p>
          <a:p>
            <a:pPr algn="just">
              <a:buFont typeface="Wingdings" panose="05000000000000000000" pitchFamily="2" charset="2"/>
              <a:buChar char="v"/>
            </a:pPr>
            <a:r>
              <a:rPr lang="en-US" dirty="0">
                <a:solidFill>
                  <a:schemeClr val="tx1"/>
                </a:solidFill>
              </a:rPr>
              <a:t>S</a:t>
            </a:r>
            <a:r>
              <a:rPr lang="en-US" dirty="0" smtClean="0">
                <a:solidFill>
                  <a:schemeClr val="tx1"/>
                </a:solidFill>
              </a:rPr>
              <a:t>elf-attention </a:t>
            </a:r>
            <a:r>
              <a:rPr lang="en-US" dirty="0">
                <a:solidFill>
                  <a:schemeClr val="tx1"/>
                </a:solidFill>
              </a:rPr>
              <a:t>layer in the top block is paying attention to “a robot” when it processes the word “it”. </a:t>
            </a:r>
            <a:endParaRPr lang="en-US" dirty="0" smtClean="0">
              <a:solidFill>
                <a:schemeClr val="tx1"/>
              </a:solidFill>
            </a:endParaRPr>
          </a:p>
          <a:p>
            <a:pPr algn="just">
              <a:buFont typeface="Wingdings" panose="05000000000000000000" pitchFamily="2" charset="2"/>
              <a:buChar char="v"/>
            </a:pPr>
            <a:r>
              <a:rPr lang="en-US" dirty="0" smtClean="0">
                <a:solidFill>
                  <a:schemeClr val="tx1"/>
                </a:solidFill>
              </a:rPr>
              <a:t>The </a:t>
            </a:r>
            <a:r>
              <a:rPr lang="en-US" dirty="0">
                <a:solidFill>
                  <a:schemeClr val="tx1"/>
                </a:solidFill>
              </a:rPr>
              <a:t>vector </a:t>
            </a:r>
            <a:r>
              <a:rPr lang="en-US" dirty="0" smtClean="0">
                <a:solidFill>
                  <a:schemeClr val="tx1"/>
                </a:solidFill>
              </a:rPr>
              <a:t>“it” </a:t>
            </a:r>
            <a:r>
              <a:rPr lang="en-US" dirty="0">
                <a:solidFill>
                  <a:schemeClr val="tx1"/>
                </a:solidFill>
              </a:rPr>
              <a:t>will pass to its neural network is a sum of the vectors for each of the three words multiplied by their scores.</a:t>
            </a: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2158"/>
          <a:stretch/>
        </p:blipFill>
        <p:spPr>
          <a:xfrm>
            <a:off x="7010400" y="2074334"/>
            <a:ext cx="5181600" cy="2938488"/>
          </a:xfrm>
          <a:prstGeom prst="rect">
            <a:avLst/>
          </a:prstGeom>
        </p:spPr>
      </p:pic>
    </p:spTree>
    <p:extLst>
      <p:ext uri="{BB962C8B-B14F-4D97-AF65-F5344CB8AC3E}">
        <p14:creationId xmlns:p14="http://schemas.microsoft.com/office/powerpoint/2010/main" val="160131999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Self Attention</a:t>
            </a:r>
            <a:endParaRPr lang="en-US" dirty="0"/>
          </a:p>
        </p:txBody>
      </p:sp>
      <p:sp>
        <p:nvSpPr>
          <p:cNvPr id="3" name="Content Placeholder 2"/>
          <p:cNvSpPr>
            <a:spLocks noGrp="1"/>
          </p:cNvSpPr>
          <p:nvPr>
            <p:ph idx="1"/>
          </p:nvPr>
        </p:nvSpPr>
        <p:spPr>
          <a:xfrm>
            <a:off x="1097280" y="1881408"/>
            <a:ext cx="10058400" cy="4131734"/>
          </a:xfrm>
        </p:spPr>
        <p:txBody>
          <a:bodyPr/>
          <a:lstStyle/>
          <a:p>
            <a:pPr fontAlgn="base">
              <a:buFont typeface="Wingdings" panose="05000000000000000000" pitchFamily="2" charset="2"/>
              <a:buChar char="v"/>
            </a:pPr>
            <a:r>
              <a:rPr lang="en-US" dirty="0">
                <a:solidFill>
                  <a:schemeClr val="tx1"/>
                </a:solidFill>
              </a:rPr>
              <a:t>Query: R</a:t>
            </a:r>
            <a:r>
              <a:rPr lang="en-US" dirty="0" smtClean="0">
                <a:solidFill>
                  <a:schemeClr val="tx1"/>
                </a:solidFill>
              </a:rPr>
              <a:t>epresentation </a:t>
            </a:r>
            <a:r>
              <a:rPr lang="en-US" dirty="0">
                <a:solidFill>
                  <a:schemeClr val="tx1"/>
                </a:solidFill>
              </a:rPr>
              <a:t>of the current word used to score against all the other words (using their keys). O</a:t>
            </a:r>
            <a:r>
              <a:rPr lang="en-US" dirty="0" smtClean="0">
                <a:solidFill>
                  <a:schemeClr val="tx1"/>
                </a:solidFill>
              </a:rPr>
              <a:t>nly </a:t>
            </a:r>
            <a:r>
              <a:rPr lang="en-US" dirty="0">
                <a:solidFill>
                  <a:schemeClr val="tx1"/>
                </a:solidFill>
              </a:rPr>
              <a:t>care about </a:t>
            </a:r>
            <a:r>
              <a:rPr lang="en-US" dirty="0" smtClean="0">
                <a:solidFill>
                  <a:schemeClr val="tx1"/>
                </a:solidFill>
              </a:rPr>
              <a:t>query </a:t>
            </a:r>
            <a:r>
              <a:rPr lang="en-US" dirty="0">
                <a:solidFill>
                  <a:schemeClr val="tx1"/>
                </a:solidFill>
              </a:rPr>
              <a:t>of the token </a:t>
            </a:r>
            <a:r>
              <a:rPr lang="en-US" dirty="0" smtClean="0">
                <a:solidFill>
                  <a:schemeClr val="tx1"/>
                </a:solidFill>
              </a:rPr>
              <a:t>currently being processed.</a:t>
            </a:r>
            <a:endParaRPr lang="en-US" dirty="0">
              <a:solidFill>
                <a:schemeClr val="tx1"/>
              </a:solidFill>
            </a:endParaRPr>
          </a:p>
          <a:p>
            <a:pPr fontAlgn="base">
              <a:buFont typeface="Wingdings" panose="05000000000000000000" pitchFamily="2" charset="2"/>
              <a:buChar char="v"/>
            </a:pPr>
            <a:r>
              <a:rPr lang="en-US" dirty="0">
                <a:solidFill>
                  <a:schemeClr val="tx1"/>
                </a:solidFill>
              </a:rPr>
              <a:t>Key: Key vectors are like labels for all the words in the segment. M</a:t>
            </a:r>
            <a:r>
              <a:rPr lang="en-US" dirty="0" smtClean="0">
                <a:solidFill>
                  <a:schemeClr val="tx1"/>
                </a:solidFill>
              </a:rPr>
              <a:t>atch </a:t>
            </a:r>
            <a:r>
              <a:rPr lang="en-US" dirty="0">
                <a:solidFill>
                  <a:schemeClr val="tx1"/>
                </a:solidFill>
              </a:rPr>
              <a:t>against </a:t>
            </a:r>
            <a:r>
              <a:rPr lang="en-US" dirty="0" smtClean="0">
                <a:solidFill>
                  <a:schemeClr val="tx1"/>
                </a:solidFill>
              </a:rPr>
              <a:t>them in search </a:t>
            </a:r>
            <a:r>
              <a:rPr lang="en-US" dirty="0">
                <a:solidFill>
                  <a:schemeClr val="tx1"/>
                </a:solidFill>
              </a:rPr>
              <a:t>for relevant words.</a:t>
            </a:r>
          </a:p>
          <a:p>
            <a:pPr fontAlgn="base">
              <a:buFont typeface="Wingdings" panose="05000000000000000000" pitchFamily="2" charset="2"/>
              <a:buChar char="v"/>
            </a:pPr>
            <a:r>
              <a:rPr lang="en-US" dirty="0">
                <a:solidFill>
                  <a:schemeClr val="tx1"/>
                </a:solidFill>
              </a:rPr>
              <a:t>Value: Value vectors are actual word representations, once </a:t>
            </a:r>
            <a:r>
              <a:rPr lang="en-US" dirty="0" smtClean="0">
                <a:solidFill>
                  <a:schemeClr val="tx1"/>
                </a:solidFill>
              </a:rPr>
              <a:t>scored </a:t>
            </a:r>
            <a:r>
              <a:rPr lang="en-US" dirty="0">
                <a:solidFill>
                  <a:schemeClr val="tx1"/>
                </a:solidFill>
              </a:rPr>
              <a:t>how relevant each word is, these are the values </a:t>
            </a:r>
            <a:r>
              <a:rPr lang="en-US" dirty="0" smtClean="0">
                <a:solidFill>
                  <a:schemeClr val="tx1"/>
                </a:solidFill>
              </a:rPr>
              <a:t>added </a:t>
            </a:r>
            <a:r>
              <a:rPr lang="en-US" dirty="0">
                <a:solidFill>
                  <a:schemeClr val="tx1"/>
                </a:solidFill>
              </a:rPr>
              <a:t>up to represent the current word</a:t>
            </a:r>
            <a:r>
              <a:rPr lang="en-US" dirty="0" smtClean="0">
                <a:solidFill>
                  <a:schemeClr val="tx1"/>
                </a:solidFill>
              </a:rPr>
              <a:t>.</a:t>
            </a:r>
            <a:endParaRPr lang="en-US" dirty="0">
              <a:solidFill>
                <a:schemeClr val="tx1"/>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85001" y="3988259"/>
            <a:ext cx="5003800" cy="2717341"/>
          </a:xfrm>
          <a:prstGeom prst="rect">
            <a:avLst/>
          </a:prstGeom>
        </p:spPr>
      </p:pic>
    </p:spTree>
    <p:extLst>
      <p:ext uri="{BB962C8B-B14F-4D97-AF65-F5344CB8AC3E}">
        <p14:creationId xmlns:p14="http://schemas.microsoft.com/office/powerpoint/2010/main" val="42879370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60655" y="2125134"/>
            <a:ext cx="5506720" cy="4023360"/>
          </a:xfrm>
        </p:spPr>
        <p:txBody>
          <a:bodyPr>
            <a:normAutofit/>
          </a:bodyPr>
          <a:lstStyle/>
          <a:p>
            <a:pPr fontAlgn="base">
              <a:buFont typeface="Wingdings" panose="05000000000000000000" pitchFamily="2" charset="2"/>
              <a:buChar char="v"/>
            </a:pPr>
            <a:r>
              <a:rPr lang="en-US" dirty="0">
                <a:solidFill>
                  <a:schemeClr val="tx1"/>
                </a:solidFill>
                <a:latin typeface="+mj-lt"/>
              </a:rPr>
              <a:t>Score determines how much focus to place</a:t>
            </a:r>
          </a:p>
          <a:p>
            <a:pPr fontAlgn="base">
              <a:buFont typeface="Wingdings" panose="05000000000000000000" pitchFamily="2" charset="2"/>
              <a:buChar char="v"/>
            </a:pPr>
            <a:r>
              <a:rPr lang="en-US" dirty="0">
                <a:solidFill>
                  <a:schemeClr val="tx1"/>
                </a:solidFill>
                <a:latin typeface="+mj-lt"/>
              </a:rPr>
              <a:t>Taking dot product of the query vector with the key vector of the respective word</a:t>
            </a:r>
          </a:p>
          <a:p>
            <a:pPr fontAlgn="base">
              <a:buFont typeface="Wingdings" panose="05000000000000000000" pitchFamily="2" charset="2"/>
              <a:buChar char="v"/>
            </a:pPr>
            <a:r>
              <a:rPr lang="en-US" dirty="0">
                <a:solidFill>
                  <a:schemeClr val="tx1"/>
                </a:solidFill>
                <a:latin typeface="+mj-lt"/>
              </a:rPr>
              <a:t>Self-attention for the word in position #1</a:t>
            </a:r>
          </a:p>
          <a:p>
            <a:pPr lvl="1" fontAlgn="base">
              <a:buFont typeface="Wingdings" panose="05000000000000000000" pitchFamily="2" charset="2"/>
              <a:buChar char="v"/>
            </a:pPr>
            <a:r>
              <a:rPr lang="en-US" sz="2000" dirty="0">
                <a:solidFill>
                  <a:schemeClr val="tx1"/>
                </a:solidFill>
                <a:latin typeface="+mj-lt"/>
              </a:rPr>
              <a:t>first score would be the dot product of q1 and k1. </a:t>
            </a:r>
          </a:p>
          <a:p>
            <a:pPr lvl="1" fontAlgn="base">
              <a:buFont typeface="Wingdings" panose="05000000000000000000" pitchFamily="2" charset="2"/>
              <a:buChar char="v"/>
            </a:pPr>
            <a:r>
              <a:rPr lang="en-US" sz="2000" dirty="0">
                <a:solidFill>
                  <a:schemeClr val="tx1"/>
                </a:solidFill>
                <a:latin typeface="+mj-lt"/>
              </a:rPr>
              <a:t>The second score would be the dot product of q1 and k2.</a:t>
            </a:r>
          </a:p>
          <a:p>
            <a:pPr>
              <a:buFont typeface="Wingdings" panose="05000000000000000000" pitchFamily="2" charset="2"/>
              <a:buChar char="v"/>
            </a:pPr>
            <a:endParaRPr lang="en-US" dirty="0">
              <a:solidFill>
                <a:schemeClr val="tx1"/>
              </a:solidFill>
              <a:latin typeface="+mj-lt"/>
            </a:endParaRPr>
          </a:p>
        </p:txBody>
      </p:sp>
      <p:pic>
        <p:nvPicPr>
          <p:cNvPr id="5" name="Picture 4">
            <a:extLst>
              <a:ext uri="{FF2B5EF4-FFF2-40B4-BE49-F238E27FC236}">
                <a16:creationId xmlns:a16="http://schemas.microsoft.com/office/drawing/2014/main" id="{4A31F35A-5179-47AE-8443-027B81157E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7375" y="1698416"/>
            <a:ext cx="6524625" cy="3409950"/>
          </a:xfrm>
          <a:prstGeom prst="rect">
            <a:avLst/>
          </a:prstGeom>
        </p:spPr>
      </p:pic>
    </p:spTree>
    <p:extLst>
      <p:ext uri="{BB962C8B-B14F-4D97-AF65-F5344CB8AC3E}">
        <p14:creationId xmlns:p14="http://schemas.microsoft.com/office/powerpoint/2010/main" val="1453608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03597" y="2199477"/>
            <a:ext cx="5367020" cy="4023360"/>
          </a:xfrm>
        </p:spPr>
        <p:txBody>
          <a:bodyPr/>
          <a:lstStyle/>
          <a:p>
            <a:pPr>
              <a:buFont typeface="Wingdings" panose="05000000000000000000" pitchFamily="2" charset="2"/>
              <a:buChar char="v"/>
            </a:pPr>
            <a:r>
              <a:rPr lang="en-US" dirty="0">
                <a:solidFill>
                  <a:schemeClr val="tx1"/>
                </a:solidFill>
                <a:latin typeface="+mj-lt"/>
              </a:rPr>
              <a:t>Divide the scores by </a:t>
            </a:r>
            <a:r>
              <a:rPr lang="en-US" dirty="0" smtClean="0">
                <a:solidFill>
                  <a:schemeClr val="tx1"/>
                </a:solidFill>
                <a:latin typeface="+mj-lt"/>
              </a:rPr>
              <a:t>square </a:t>
            </a:r>
            <a:r>
              <a:rPr lang="en-US" dirty="0">
                <a:solidFill>
                  <a:schemeClr val="tx1"/>
                </a:solidFill>
                <a:latin typeface="+mj-lt"/>
              </a:rPr>
              <a:t>root of the dimension of the key </a:t>
            </a:r>
            <a:r>
              <a:rPr lang="en-US" dirty="0" smtClean="0">
                <a:solidFill>
                  <a:schemeClr val="tx1"/>
                </a:solidFill>
                <a:latin typeface="+mj-lt"/>
              </a:rPr>
              <a:t>vectors</a:t>
            </a:r>
            <a:endParaRPr lang="en-US" dirty="0">
              <a:solidFill>
                <a:schemeClr val="tx1"/>
              </a:solidFill>
              <a:latin typeface="+mj-lt"/>
            </a:endParaRPr>
          </a:p>
          <a:p>
            <a:pPr>
              <a:buFont typeface="Wingdings" panose="05000000000000000000" pitchFamily="2" charset="2"/>
              <a:buChar char="v"/>
            </a:pPr>
            <a:r>
              <a:rPr lang="en-US" dirty="0">
                <a:solidFill>
                  <a:schemeClr val="tx1"/>
                </a:solidFill>
                <a:latin typeface="+mj-lt"/>
              </a:rPr>
              <a:t>Pass result through a </a:t>
            </a:r>
            <a:r>
              <a:rPr lang="en-US" dirty="0" err="1">
                <a:solidFill>
                  <a:schemeClr val="tx1"/>
                </a:solidFill>
                <a:latin typeface="+mj-lt"/>
              </a:rPr>
              <a:t>softmax</a:t>
            </a:r>
            <a:r>
              <a:rPr lang="en-US" dirty="0">
                <a:solidFill>
                  <a:schemeClr val="tx1"/>
                </a:solidFill>
                <a:latin typeface="+mj-lt"/>
              </a:rPr>
              <a:t> operation. </a:t>
            </a:r>
          </a:p>
          <a:p>
            <a:pPr>
              <a:buFont typeface="Wingdings" panose="05000000000000000000" pitchFamily="2" charset="2"/>
              <a:buChar char="v"/>
            </a:pPr>
            <a:r>
              <a:rPr lang="en-US" dirty="0" err="1">
                <a:solidFill>
                  <a:schemeClr val="tx1"/>
                </a:solidFill>
                <a:latin typeface="+mj-lt"/>
              </a:rPr>
              <a:t>Softmax</a:t>
            </a:r>
            <a:r>
              <a:rPr lang="en-US" dirty="0">
                <a:solidFill>
                  <a:schemeClr val="tx1"/>
                </a:solidFill>
                <a:latin typeface="+mj-lt"/>
              </a:rPr>
              <a:t> normalizes the scores so they’re all positive and add up to 1.</a:t>
            </a:r>
          </a:p>
          <a:p>
            <a:pPr>
              <a:buFont typeface="Wingdings" panose="05000000000000000000" pitchFamily="2" charset="2"/>
              <a:buChar char="v"/>
            </a:pPr>
            <a:r>
              <a:rPr lang="en-US" dirty="0" err="1">
                <a:solidFill>
                  <a:schemeClr val="tx1"/>
                </a:solidFill>
                <a:latin typeface="+mj-lt"/>
              </a:rPr>
              <a:t>Softmax</a:t>
            </a:r>
            <a:r>
              <a:rPr lang="en-US" dirty="0">
                <a:solidFill>
                  <a:schemeClr val="tx1"/>
                </a:solidFill>
                <a:latin typeface="+mj-lt"/>
              </a:rPr>
              <a:t> score determines how much each word will be expressed at this position</a:t>
            </a:r>
          </a:p>
          <a:p>
            <a:pPr>
              <a:buFont typeface="Wingdings" panose="05000000000000000000" pitchFamily="2" charset="2"/>
              <a:buChar char="v"/>
            </a:pPr>
            <a:endParaRPr lang="en-US" dirty="0">
              <a:solidFill>
                <a:schemeClr val="tx1"/>
              </a:solidFill>
              <a:latin typeface="+mj-lt"/>
            </a:endParaRPr>
          </a:p>
        </p:txBody>
      </p:sp>
      <p:pic>
        <p:nvPicPr>
          <p:cNvPr id="4" name="Picture 3">
            <a:extLst>
              <a:ext uri="{FF2B5EF4-FFF2-40B4-BE49-F238E27FC236}">
                <a16:creationId xmlns:a16="http://schemas.microsoft.com/office/drawing/2014/main" id="{D7F43B2E-D9A7-4550-BEC4-73DE8E525B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0617" y="1932777"/>
            <a:ext cx="6343583" cy="3994921"/>
          </a:xfrm>
          <a:prstGeom prst="rect">
            <a:avLst/>
          </a:prstGeom>
        </p:spPr>
      </p:pic>
    </p:spTree>
    <p:extLst>
      <p:ext uri="{BB962C8B-B14F-4D97-AF65-F5344CB8AC3E}">
        <p14:creationId xmlns:p14="http://schemas.microsoft.com/office/powerpoint/2010/main" val="25842755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233680" y="2260340"/>
            <a:ext cx="6149938" cy="4023360"/>
          </a:xfrm>
        </p:spPr>
        <p:txBody>
          <a:bodyPr/>
          <a:lstStyle/>
          <a:p>
            <a:pPr fontAlgn="base">
              <a:buFont typeface="Wingdings" panose="05000000000000000000" pitchFamily="2" charset="2"/>
              <a:buChar char="v"/>
            </a:pPr>
            <a:r>
              <a:rPr lang="en-US" dirty="0">
                <a:solidFill>
                  <a:schemeClr val="tx1"/>
                </a:solidFill>
                <a:latin typeface="+mj-lt"/>
              </a:rPr>
              <a:t>The </a:t>
            </a:r>
            <a:r>
              <a:rPr lang="en-US" b="1" dirty="0">
                <a:solidFill>
                  <a:schemeClr val="tx1"/>
                </a:solidFill>
                <a:latin typeface="+mj-lt"/>
              </a:rPr>
              <a:t>fifth step</a:t>
            </a:r>
            <a:r>
              <a:rPr lang="en-US" dirty="0">
                <a:solidFill>
                  <a:schemeClr val="tx1"/>
                </a:solidFill>
                <a:latin typeface="+mj-lt"/>
              </a:rPr>
              <a:t> is to multiply each value vector by the </a:t>
            </a:r>
            <a:r>
              <a:rPr lang="en-US" dirty="0" err="1">
                <a:solidFill>
                  <a:schemeClr val="tx1"/>
                </a:solidFill>
                <a:latin typeface="+mj-lt"/>
              </a:rPr>
              <a:t>softmax</a:t>
            </a:r>
            <a:r>
              <a:rPr lang="en-US" dirty="0">
                <a:solidFill>
                  <a:schemeClr val="tx1"/>
                </a:solidFill>
                <a:latin typeface="+mj-lt"/>
              </a:rPr>
              <a:t> score </a:t>
            </a:r>
          </a:p>
          <a:p>
            <a:pPr fontAlgn="base">
              <a:buFont typeface="Wingdings" panose="05000000000000000000" pitchFamily="2" charset="2"/>
              <a:buChar char="v"/>
            </a:pPr>
            <a:r>
              <a:rPr lang="en-US" dirty="0">
                <a:solidFill>
                  <a:schemeClr val="tx1"/>
                </a:solidFill>
                <a:latin typeface="+mj-lt"/>
              </a:rPr>
              <a:t>The </a:t>
            </a:r>
            <a:r>
              <a:rPr lang="en-US" b="1" dirty="0">
                <a:solidFill>
                  <a:schemeClr val="tx1"/>
                </a:solidFill>
                <a:latin typeface="+mj-lt"/>
              </a:rPr>
              <a:t>sixth step</a:t>
            </a:r>
            <a:r>
              <a:rPr lang="en-US" dirty="0">
                <a:solidFill>
                  <a:schemeClr val="tx1"/>
                </a:solidFill>
                <a:latin typeface="+mj-lt"/>
              </a:rPr>
              <a:t> is to sum up the weighted value vectors. </a:t>
            </a:r>
          </a:p>
          <a:p>
            <a:pPr fontAlgn="base">
              <a:buFont typeface="Wingdings" panose="05000000000000000000" pitchFamily="2" charset="2"/>
              <a:buChar char="v"/>
            </a:pPr>
            <a:r>
              <a:rPr lang="en-US" dirty="0">
                <a:solidFill>
                  <a:schemeClr val="tx1"/>
                </a:solidFill>
                <a:latin typeface="+mj-lt"/>
              </a:rPr>
              <a:t>Resulting vector is one we can send along to the feed-forward neural network</a:t>
            </a:r>
          </a:p>
          <a:p>
            <a:pPr fontAlgn="base">
              <a:buFont typeface="Wingdings" panose="05000000000000000000" pitchFamily="2" charset="2"/>
              <a:buChar char="v"/>
            </a:pPr>
            <a:r>
              <a:rPr lang="en-US" dirty="0">
                <a:solidFill>
                  <a:srgbClr val="222222"/>
                </a:solidFill>
                <a:latin typeface="+mj-lt"/>
              </a:rPr>
              <a:t>Calculation is done in matrix form for faster processing</a:t>
            </a:r>
            <a:endParaRPr lang="en-US" dirty="0">
              <a:latin typeface="+mj-lt"/>
            </a:endParaRPr>
          </a:p>
          <a:p>
            <a:pPr>
              <a:buFont typeface="Wingdings" panose="05000000000000000000" pitchFamily="2" charset="2"/>
              <a:buChar char="v"/>
            </a:pPr>
            <a:endParaRPr lang="en-US" dirty="0">
              <a:latin typeface="+mj-lt"/>
            </a:endParaRPr>
          </a:p>
        </p:txBody>
      </p:sp>
      <p:pic>
        <p:nvPicPr>
          <p:cNvPr id="4" name="Picture 3">
            <a:extLst>
              <a:ext uri="{FF2B5EF4-FFF2-40B4-BE49-F238E27FC236}">
                <a16:creationId xmlns:a16="http://schemas.microsoft.com/office/drawing/2014/main" id="{F9D75A87-C470-4A59-B732-6FBC37E678D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83618" y="614166"/>
            <a:ext cx="5620869" cy="5341971"/>
          </a:xfrm>
          <a:prstGeom prst="rect">
            <a:avLst/>
          </a:prstGeom>
        </p:spPr>
      </p:pic>
    </p:spTree>
    <p:extLst>
      <p:ext uri="{BB962C8B-B14F-4D97-AF65-F5344CB8AC3E}">
        <p14:creationId xmlns:p14="http://schemas.microsoft.com/office/powerpoint/2010/main" val="7228796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rotWithShape="1">
          <a:blip r:embed="rId2"/>
          <a:srcRect l="9982" t="17708" r="52732" b="7986"/>
          <a:stretch/>
        </p:blipFill>
        <p:spPr>
          <a:xfrm>
            <a:off x="3200399" y="433494"/>
            <a:ext cx="5105401" cy="5720186"/>
          </a:xfrm>
          <a:prstGeom prst="rect">
            <a:avLst/>
          </a:prstGeom>
        </p:spPr>
      </p:pic>
    </p:spTree>
    <p:extLst>
      <p:ext uri="{BB962C8B-B14F-4D97-AF65-F5344CB8AC3E}">
        <p14:creationId xmlns:p14="http://schemas.microsoft.com/office/powerpoint/2010/main" val="16685734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90880" y="2506134"/>
            <a:ext cx="4389120" cy="4023360"/>
          </a:xfrm>
        </p:spPr>
        <p:txBody>
          <a:bodyPr/>
          <a:lstStyle/>
          <a:p>
            <a:endParaRPr lang="en-US" dirty="0" smtClean="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6124" y="1845734"/>
            <a:ext cx="6294333" cy="3678766"/>
          </a:xfrm>
          <a:prstGeom prst="rect">
            <a:avLst/>
          </a:prstGeom>
        </p:spPr>
      </p:pic>
      <p:sp>
        <p:nvSpPr>
          <p:cNvPr id="6" name="Rectangle 2"/>
          <p:cNvSpPr>
            <a:spLocks noChangeArrowheads="1"/>
          </p:cNvSpPr>
          <p:nvPr/>
        </p:nvSpPr>
        <p:spPr bwMode="auto">
          <a:xfrm>
            <a:off x="690880" y="2263039"/>
            <a:ext cx="4389120" cy="2462213"/>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a:buClr>
                <a:schemeClr val="accent1"/>
              </a:buClr>
              <a:buFont typeface="Wingdings" panose="05000000000000000000" pitchFamily="2" charset="2"/>
              <a:buChar char="v"/>
            </a:pPr>
            <a:r>
              <a:rPr lang="en-US" sz="2000" dirty="0">
                <a:latin typeface="+mj-lt"/>
              </a:rPr>
              <a:t>Multiply each value by its score and sum up – resulting in our self-attention outcome.</a:t>
            </a:r>
          </a:p>
          <a:p>
            <a:pPr marL="342900" marR="0" lvl="0" indent="-342900" algn="l" defTabSz="914400" rtl="0" eaLnBrk="0" fontAlgn="base" latinLnBrk="0" hangingPunct="0">
              <a:lnSpc>
                <a:spcPct val="100000"/>
              </a:lnSpc>
              <a:spcBef>
                <a:spcPct val="0"/>
              </a:spcBef>
              <a:spcAft>
                <a:spcPct val="0"/>
              </a:spcAft>
              <a:buClr>
                <a:schemeClr val="accent1"/>
              </a:buClr>
              <a:buSzTx/>
              <a:buFont typeface="Wingdings" panose="05000000000000000000" pitchFamily="2" charset="2"/>
              <a:buChar char="v"/>
              <a:tabLst/>
            </a:pPr>
            <a:endParaRPr lang="en-US" altLang="en-US" sz="2000" dirty="0" smtClean="0">
              <a:latin typeface="+mj-lt"/>
            </a:endParaRPr>
          </a:p>
          <a:p>
            <a:pPr marL="342900" marR="0" lvl="0" indent="-342900" algn="l" defTabSz="914400" rtl="0" eaLnBrk="0" fontAlgn="base" latinLnBrk="0" hangingPunct="0">
              <a:lnSpc>
                <a:spcPct val="100000"/>
              </a:lnSpc>
              <a:spcBef>
                <a:spcPct val="0"/>
              </a:spcBef>
              <a:spcAft>
                <a:spcPct val="0"/>
              </a:spcAft>
              <a:buClr>
                <a:schemeClr val="accent1"/>
              </a:buClr>
              <a:buSzTx/>
              <a:buFont typeface="Wingdings" panose="05000000000000000000" pitchFamily="2" charset="2"/>
              <a:buChar char="v"/>
              <a:tabLst/>
            </a:pPr>
            <a:r>
              <a:rPr lang="en-US" altLang="en-US" sz="2000" dirty="0" smtClean="0">
                <a:latin typeface="+mj-lt"/>
              </a:rPr>
              <a:t>Weighted </a:t>
            </a:r>
            <a:r>
              <a:rPr lang="en-US" altLang="en-US" sz="2000" dirty="0">
                <a:latin typeface="+mj-lt"/>
              </a:rPr>
              <a:t>blend of value vectors </a:t>
            </a:r>
            <a:r>
              <a:rPr lang="en-US" altLang="en-US" sz="2000" dirty="0" smtClean="0">
                <a:latin typeface="+mj-lt"/>
              </a:rPr>
              <a:t>results in </a:t>
            </a:r>
            <a:r>
              <a:rPr lang="en-US" altLang="en-US" sz="2000" dirty="0">
                <a:latin typeface="+mj-lt"/>
              </a:rPr>
              <a:t>a vector that paid 50% of its </a:t>
            </a:r>
            <a:r>
              <a:rPr lang="en-US" altLang="en-US" sz="2000" dirty="0" smtClean="0">
                <a:latin typeface="+mj-lt"/>
              </a:rPr>
              <a:t>attention </a:t>
            </a:r>
            <a:r>
              <a:rPr lang="en-US" altLang="en-US" sz="2000" dirty="0">
                <a:latin typeface="+mj-lt"/>
              </a:rPr>
              <a:t>to </a:t>
            </a:r>
            <a:r>
              <a:rPr lang="en-US" altLang="en-US" sz="2000" dirty="0" smtClean="0">
                <a:latin typeface="+mj-lt"/>
              </a:rPr>
              <a:t>“robot”, </a:t>
            </a:r>
            <a:r>
              <a:rPr lang="en-US" altLang="en-US" sz="2000" dirty="0">
                <a:latin typeface="+mj-lt"/>
              </a:rPr>
              <a:t>30% </a:t>
            </a:r>
            <a:r>
              <a:rPr lang="en-US" altLang="en-US" sz="2000" dirty="0" smtClean="0">
                <a:latin typeface="+mj-lt"/>
              </a:rPr>
              <a:t>to</a:t>
            </a:r>
            <a:r>
              <a:rPr lang="en-US" altLang="en-US" sz="2000" dirty="0">
                <a:latin typeface="+mj-lt"/>
              </a:rPr>
              <a:t> </a:t>
            </a:r>
            <a:r>
              <a:rPr lang="en-US" altLang="en-US" sz="2000" dirty="0" smtClean="0">
                <a:latin typeface="+mj-lt"/>
              </a:rPr>
              <a:t>”a”, </a:t>
            </a:r>
            <a:r>
              <a:rPr lang="en-US" altLang="en-US" sz="2000" dirty="0">
                <a:latin typeface="+mj-lt"/>
              </a:rPr>
              <a:t>and 19% </a:t>
            </a:r>
            <a:r>
              <a:rPr lang="en-US" altLang="en-US" sz="2000" dirty="0" smtClean="0">
                <a:latin typeface="+mj-lt"/>
              </a:rPr>
              <a:t>to</a:t>
            </a:r>
            <a:r>
              <a:rPr lang="en-US" altLang="en-US" sz="2000" dirty="0">
                <a:latin typeface="+mj-lt"/>
              </a:rPr>
              <a:t> </a:t>
            </a:r>
            <a:r>
              <a:rPr lang="en-US" altLang="en-US" sz="2000" dirty="0" smtClean="0">
                <a:latin typeface="+mj-lt"/>
              </a:rPr>
              <a:t>”it”. </a:t>
            </a:r>
            <a:endParaRPr lang="en-US" altLang="en-US" sz="2000" dirty="0">
              <a:latin typeface="+mj-lt"/>
            </a:endParaRPr>
          </a:p>
        </p:txBody>
      </p:sp>
    </p:spTree>
    <p:extLst>
      <p:ext uri="{BB962C8B-B14F-4D97-AF65-F5344CB8AC3E}">
        <p14:creationId xmlns:p14="http://schemas.microsoft.com/office/powerpoint/2010/main" val="19892839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US" dirty="0"/>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When the top block in the model produces its output vector (the result of its own self-attention followed by its own neural network), the model multiplies that vector by the embedding matrix.</a:t>
            </a:r>
          </a:p>
          <a:p>
            <a:r>
              <a:rPr lang="en-US" dirty="0"/>
              <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2572649"/>
            <a:ext cx="7696200" cy="3971025"/>
          </a:xfrm>
          <a:prstGeom prst="rect">
            <a:avLst/>
          </a:prstGeom>
        </p:spPr>
      </p:pic>
    </p:spTree>
    <p:extLst>
      <p:ext uri="{BB962C8B-B14F-4D97-AF65-F5344CB8AC3E}">
        <p14:creationId xmlns:p14="http://schemas.microsoft.com/office/powerpoint/2010/main" val="40290381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pPr>
              <a:buClr>
                <a:schemeClr val="accent2"/>
              </a:buClr>
              <a:buFont typeface="Wingdings" panose="05000000000000000000" pitchFamily="2" charset="2"/>
              <a:buChar char="v"/>
            </a:pPr>
            <a:r>
              <a:rPr lang="en-US" dirty="0" smtClean="0">
                <a:solidFill>
                  <a:schemeClr val="tx1"/>
                </a:solidFill>
              </a:rPr>
              <a:t>A very </a:t>
            </a:r>
            <a:r>
              <a:rPr lang="en-US" dirty="0">
                <a:solidFill>
                  <a:schemeClr val="tx1"/>
                </a:solidFill>
              </a:rPr>
              <a:t>large, transformer-based language model </a:t>
            </a:r>
            <a:r>
              <a:rPr lang="en-US" dirty="0" smtClean="0">
                <a:solidFill>
                  <a:schemeClr val="tx1"/>
                </a:solidFill>
              </a:rPr>
              <a:t>with </a:t>
            </a:r>
            <a:r>
              <a:rPr lang="en-US" dirty="0">
                <a:solidFill>
                  <a:schemeClr val="tx1"/>
                </a:solidFill>
              </a:rPr>
              <a:t>1.5 </a:t>
            </a:r>
            <a:r>
              <a:rPr lang="en-US" dirty="0" smtClean="0">
                <a:solidFill>
                  <a:schemeClr val="tx1"/>
                </a:solidFill>
              </a:rPr>
              <a:t>billion parameters trained </a:t>
            </a:r>
            <a:r>
              <a:rPr lang="en-US" dirty="0">
                <a:solidFill>
                  <a:schemeClr val="tx1"/>
                </a:solidFill>
              </a:rPr>
              <a:t>on a massive </a:t>
            </a:r>
            <a:r>
              <a:rPr lang="en-US" dirty="0" smtClean="0">
                <a:solidFill>
                  <a:schemeClr val="tx1"/>
                </a:solidFill>
              </a:rPr>
              <a:t>dataset (8 </a:t>
            </a:r>
            <a:r>
              <a:rPr lang="en-US" dirty="0">
                <a:solidFill>
                  <a:schemeClr val="tx1"/>
                </a:solidFill>
              </a:rPr>
              <a:t>million web </a:t>
            </a:r>
            <a:r>
              <a:rPr lang="en-US" dirty="0" smtClean="0">
                <a:solidFill>
                  <a:schemeClr val="tx1"/>
                </a:solidFill>
              </a:rPr>
              <a:t>pages)</a:t>
            </a:r>
          </a:p>
          <a:p>
            <a:pPr>
              <a:buClr>
                <a:schemeClr val="accent2"/>
              </a:buClr>
              <a:buFont typeface="Wingdings" panose="05000000000000000000" pitchFamily="2" charset="2"/>
              <a:buChar char="v"/>
            </a:pPr>
            <a:r>
              <a:rPr lang="en-US" dirty="0" smtClean="0">
                <a:solidFill>
                  <a:schemeClr val="tx1"/>
                </a:solidFill>
              </a:rPr>
              <a:t>Has next </a:t>
            </a:r>
            <a:r>
              <a:rPr lang="en-US" dirty="0">
                <a:solidFill>
                  <a:schemeClr val="tx1"/>
                </a:solidFill>
              </a:rPr>
              <a:t>word prediction feature of a keyboard app, but </a:t>
            </a:r>
            <a:r>
              <a:rPr lang="en-US" dirty="0" smtClean="0">
                <a:solidFill>
                  <a:schemeClr val="tx1"/>
                </a:solidFill>
              </a:rPr>
              <a:t>much </a:t>
            </a:r>
            <a:r>
              <a:rPr lang="en-US" dirty="0">
                <a:solidFill>
                  <a:schemeClr val="tx1"/>
                </a:solidFill>
              </a:rPr>
              <a:t>larger and more </a:t>
            </a:r>
            <a:r>
              <a:rPr lang="en-US" dirty="0" smtClean="0">
                <a:solidFill>
                  <a:schemeClr val="tx1"/>
                </a:solidFill>
              </a:rPr>
              <a:t>sophisticated</a:t>
            </a:r>
          </a:p>
          <a:p>
            <a:pPr>
              <a:buClr>
                <a:schemeClr val="accent2"/>
              </a:buClr>
              <a:buFont typeface="Wingdings" panose="05000000000000000000" pitchFamily="2" charset="2"/>
              <a:buChar char="v"/>
            </a:pPr>
            <a:r>
              <a:rPr lang="en-US" dirty="0">
                <a:solidFill>
                  <a:schemeClr val="tx1"/>
                </a:solidFill>
              </a:rPr>
              <a:t>T</a:t>
            </a:r>
            <a:r>
              <a:rPr lang="en-US" dirty="0" smtClean="0">
                <a:solidFill>
                  <a:schemeClr val="tx1"/>
                </a:solidFill>
              </a:rPr>
              <a:t>rained </a:t>
            </a:r>
            <a:r>
              <a:rPr lang="en-US" dirty="0">
                <a:solidFill>
                  <a:schemeClr val="tx1"/>
                </a:solidFill>
              </a:rPr>
              <a:t>on a massive 40GB dataset called </a:t>
            </a:r>
            <a:r>
              <a:rPr lang="en-US" dirty="0" err="1">
                <a:solidFill>
                  <a:schemeClr val="tx1"/>
                </a:solidFill>
              </a:rPr>
              <a:t>WebText</a:t>
            </a:r>
            <a:r>
              <a:rPr lang="en-US" dirty="0">
                <a:solidFill>
                  <a:schemeClr val="tx1"/>
                </a:solidFill>
              </a:rPr>
              <a:t> that the </a:t>
            </a:r>
            <a:r>
              <a:rPr lang="en-US" dirty="0" err="1">
                <a:solidFill>
                  <a:schemeClr val="tx1"/>
                </a:solidFill>
              </a:rPr>
              <a:t>OpenAI</a:t>
            </a:r>
            <a:r>
              <a:rPr lang="en-US" dirty="0">
                <a:solidFill>
                  <a:schemeClr val="tx1"/>
                </a:solidFill>
              </a:rPr>
              <a:t> researchers crawled from the </a:t>
            </a:r>
            <a:r>
              <a:rPr lang="en-US" dirty="0" smtClean="0">
                <a:solidFill>
                  <a:schemeClr val="tx1"/>
                </a:solidFill>
              </a:rPr>
              <a:t>internet</a:t>
            </a:r>
            <a:endParaRPr lang="en-US" dirty="0">
              <a:solidFill>
                <a:schemeClr val="tx1"/>
              </a:solidFill>
            </a:endParaRPr>
          </a:p>
        </p:txBody>
      </p:sp>
      <p:pic>
        <p:nvPicPr>
          <p:cNvPr id="4" name="Picture 3"/>
          <p:cNvPicPr>
            <a:picLocks noChangeAspect="1"/>
          </p:cNvPicPr>
          <p:nvPr/>
        </p:nvPicPr>
        <p:blipFill rotWithShape="1">
          <a:blip r:embed="rId2"/>
          <a:srcRect l="2757" t="22049" r="8418" b="5035"/>
          <a:stretch/>
        </p:blipFill>
        <p:spPr>
          <a:xfrm>
            <a:off x="4876800" y="3492630"/>
            <a:ext cx="7091680" cy="3273083"/>
          </a:xfrm>
          <a:prstGeom prst="rect">
            <a:avLst/>
          </a:prstGeom>
        </p:spPr>
      </p:pic>
    </p:spTree>
    <p:extLst>
      <p:ext uri="{BB962C8B-B14F-4D97-AF65-F5344CB8AC3E}">
        <p14:creationId xmlns:p14="http://schemas.microsoft.com/office/powerpoint/2010/main" val="23804612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E</a:t>
            </a:r>
            <a:r>
              <a:rPr lang="en-US" dirty="0" smtClean="0">
                <a:solidFill>
                  <a:schemeClr val="tx1"/>
                </a:solidFill>
              </a:rPr>
              <a:t>ach </a:t>
            </a:r>
            <a:r>
              <a:rPr lang="en-US" dirty="0">
                <a:solidFill>
                  <a:schemeClr val="tx1"/>
                </a:solidFill>
              </a:rPr>
              <a:t>row in the embedding matrix corresponds to the embedding of a word in the model’s vocabulary.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The </a:t>
            </a:r>
            <a:r>
              <a:rPr lang="en-US" dirty="0">
                <a:solidFill>
                  <a:schemeClr val="tx1"/>
                </a:solidFill>
              </a:rPr>
              <a:t>result of this multiplication is interpreted as a score for each word in the model’s vocabulary.</a:t>
            </a:r>
          </a:p>
          <a:p>
            <a:r>
              <a:rPr lang="en-US" dirty="0"/>
              <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3216" y="3098800"/>
            <a:ext cx="8147796" cy="3559175"/>
          </a:xfrm>
          <a:prstGeom prst="rect">
            <a:avLst/>
          </a:prstGeom>
        </p:spPr>
      </p:pic>
    </p:spTree>
    <p:extLst>
      <p:ext uri="{BB962C8B-B14F-4D97-AF65-F5344CB8AC3E}">
        <p14:creationId xmlns:p14="http://schemas.microsoft.com/office/powerpoint/2010/main" val="42591912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097280" y="2506134"/>
            <a:ext cx="10058400" cy="4023360"/>
          </a:xfrm>
        </p:spPr>
        <p:txBody>
          <a:bodyPr>
            <a:normAutofit lnSpcReduction="10000"/>
          </a:bodyPr>
          <a:lstStyle/>
          <a:p>
            <a:pPr fontAlgn="base">
              <a:buFont typeface="Wingdings" panose="05000000000000000000" pitchFamily="2" charset="2"/>
              <a:buChar char="v"/>
            </a:pPr>
            <a:r>
              <a:rPr lang="en-US" dirty="0">
                <a:solidFill>
                  <a:schemeClr val="tx1"/>
                </a:solidFill>
              </a:rPr>
              <a:t>S</a:t>
            </a:r>
            <a:r>
              <a:rPr lang="en-US" dirty="0" smtClean="0">
                <a:solidFill>
                  <a:schemeClr val="tx1"/>
                </a:solidFill>
              </a:rPr>
              <a:t>imply </a:t>
            </a:r>
            <a:r>
              <a:rPr lang="en-US" dirty="0">
                <a:solidFill>
                  <a:schemeClr val="tx1"/>
                </a:solidFill>
              </a:rPr>
              <a:t>select </a:t>
            </a:r>
            <a:r>
              <a:rPr lang="en-US" dirty="0" smtClean="0">
                <a:solidFill>
                  <a:schemeClr val="tx1"/>
                </a:solidFill>
              </a:rPr>
              <a:t>token </a:t>
            </a:r>
            <a:r>
              <a:rPr lang="en-US" dirty="0">
                <a:solidFill>
                  <a:schemeClr val="tx1"/>
                </a:solidFill>
              </a:rPr>
              <a:t>with the highest score (</a:t>
            </a:r>
            <a:r>
              <a:rPr lang="en-US" dirty="0" err="1">
                <a:solidFill>
                  <a:schemeClr val="tx1"/>
                </a:solidFill>
              </a:rPr>
              <a:t>top_k</a:t>
            </a:r>
            <a:r>
              <a:rPr lang="en-US" dirty="0">
                <a:solidFill>
                  <a:schemeClr val="tx1"/>
                </a:solidFill>
              </a:rPr>
              <a:t> = 1).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But </a:t>
            </a:r>
            <a:r>
              <a:rPr lang="en-US" dirty="0">
                <a:solidFill>
                  <a:schemeClr val="tx1"/>
                </a:solidFill>
              </a:rPr>
              <a:t>better results are achieved if the model considers other words as well.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So </a:t>
            </a:r>
            <a:r>
              <a:rPr lang="en-US" dirty="0">
                <a:solidFill>
                  <a:schemeClr val="tx1"/>
                </a:solidFill>
              </a:rPr>
              <a:t>a better strategy is to sample a word from the entire list using the score as the probability of selecting that word (so words with a higher score have a higher chance of being selected). </a:t>
            </a:r>
            <a:endParaRPr lang="en-US" dirty="0" smtClean="0">
              <a:solidFill>
                <a:schemeClr val="tx1"/>
              </a:solidFill>
            </a:endParaRPr>
          </a:p>
          <a:p>
            <a:pPr fontAlgn="base">
              <a:buFont typeface="Wingdings" panose="05000000000000000000" pitchFamily="2" charset="2"/>
              <a:buChar char="v"/>
            </a:pPr>
            <a:r>
              <a:rPr lang="en-US" dirty="0">
                <a:solidFill>
                  <a:schemeClr val="tx1"/>
                </a:solidFill>
              </a:rPr>
              <a:t>A middle ground is setting </a:t>
            </a:r>
            <a:r>
              <a:rPr lang="en-US" dirty="0" err="1">
                <a:solidFill>
                  <a:schemeClr val="tx1"/>
                </a:solidFill>
              </a:rPr>
              <a:t>top_k</a:t>
            </a:r>
            <a:r>
              <a:rPr lang="en-US" dirty="0">
                <a:solidFill>
                  <a:schemeClr val="tx1"/>
                </a:solidFill>
              </a:rPr>
              <a:t> to 40, and having the model consider the 40 words with the highest scores.</a:t>
            </a:r>
          </a:p>
          <a:p>
            <a:pPr fontAlgn="base">
              <a:buFont typeface="Wingdings" panose="05000000000000000000" pitchFamily="2" charset="2"/>
              <a:buChar char="v"/>
            </a:pPr>
            <a:endParaRPr lang="en-US" dirty="0" smtClean="0">
              <a:solidFill>
                <a:schemeClr val="tx1"/>
              </a:solidFill>
            </a:endParaRPr>
          </a:p>
          <a:p>
            <a:r>
              <a:rPr lang="en-US" dirty="0"/>
              <a:t/>
            </a:r>
            <a:br>
              <a:rPr lang="en-US" dirty="0"/>
            </a:br>
            <a:endParaRPr lang="en-US" dirty="0"/>
          </a:p>
          <a:p>
            <a:r>
              <a:rPr lang="en-US" dirty="0"/>
              <a:t/>
            </a:r>
            <a:br>
              <a:rPr lang="en-US" dirty="0"/>
            </a:br>
            <a:endParaRPr lang="en-US" dirty="0"/>
          </a:p>
        </p:txBody>
      </p:sp>
    </p:spTree>
    <p:extLst>
      <p:ext uri="{BB962C8B-B14F-4D97-AF65-F5344CB8AC3E}">
        <p14:creationId xmlns:p14="http://schemas.microsoft.com/office/powerpoint/2010/main" val="31846310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1097280" y="1737360"/>
            <a:ext cx="10058400" cy="1015663"/>
          </a:xfrm>
          <a:prstGeom prst="rect">
            <a:avLst/>
          </a:prstGeom>
        </p:spPr>
        <p:txBody>
          <a:bodyPr wrap="square">
            <a:spAutoFit/>
          </a:bodyPr>
          <a:lstStyle/>
          <a:p>
            <a:pPr fontAlgn="base">
              <a:buFont typeface="Wingdings" panose="05000000000000000000" pitchFamily="2" charset="2"/>
              <a:buChar char="v"/>
            </a:pPr>
            <a:r>
              <a:rPr lang="en-US" sz="2000" dirty="0" smtClean="0"/>
              <a:t>With </a:t>
            </a:r>
            <a:r>
              <a:rPr lang="en-US" sz="2000" dirty="0"/>
              <a:t>that, the model has completed an iteration resulting in outputting a single word. The model continues iterating until the entire context is generated (1024 tokens) or until an end-of-sequence token is produced.</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9864" y="2565401"/>
            <a:ext cx="7789736" cy="4057154"/>
          </a:xfrm>
          <a:prstGeom prst="rect">
            <a:avLst/>
          </a:prstGeom>
        </p:spPr>
      </p:pic>
    </p:spTree>
    <p:extLst>
      <p:ext uri="{BB962C8B-B14F-4D97-AF65-F5344CB8AC3E}">
        <p14:creationId xmlns:p14="http://schemas.microsoft.com/office/powerpoint/2010/main" val="1823971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self attention</a:t>
            </a:r>
            <a:endParaRPr lang="en-US" dirty="0"/>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Self-attention is applied through three main steps:</a:t>
            </a:r>
          </a:p>
          <a:p>
            <a:pPr fontAlgn="base">
              <a:buFont typeface="Wingdings" panose="05000000000000000000" pitchFamily="2" charset="2"/>
              <a:buChar char="v"/>
            </a:pPr>
            <a:r>
              <a:rPr lang="en-US" dirty="0">
                <a:solidFill>
                  <a:schemeClr val="tx1"/>
                </a:solidFill>
              </a:rPr>
              <a:t>Create the Query, Key, and Value vectors for each path.</a:t>
            </a:r>
          </a:p>
          <a:p>
            <a:pPr fontAlgn="base">
              <a:buFont typeface="Wingdings" panose="05000000000000000000" pitchFamily="2" charset="2"/>
              <a:buChar char="v"/>
            </a:pPr>
            <a:r>
              <a:rPr lang="en-US" dirty="0">
                <a:solidFill>
                  <a:schemeClr val="tx1"/>
                </a:solidFill>
              </a:rPr>
              <a:t>For each input token, use its query vector to score against all the other key vectors</a:t>
            </a:r>
          </a:p>
          <a:p>
            <a:pPr fontAlgn="base">
              <a:buFont typeface="Wingdings" panose="05000000000000000000" pitchFamily="2" charset="2"/>
              <a:buChar char="v"/>
            </a:pPr>
            <a:r>
              <a:rPr lang="en-US" dirty="0">
                <a:solidFill>
                  <a:schemeClr val="tx1"/>
                </a:solidFill>
              </a:rPr>
              <a:t>Sum up the value vectors after multiplying them by their associated scores.</a:t>
            </a:r>
          </a:p>
          <a:p>
            <a:r>
              <a:rPr lang="en-US" dirty="0"/>
              <a:t/>
            </a:r>
            <a:br>
              <a:rPr lang="en-US" dirty="0"/>
            </a:b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5500" y="3717714"/>
            <a:ext cx="5842000" cy="2791178"/>
          </a:xfrm>
          <a:prstGeom prst="rect">
            <a:avLst/>
          </a:prstGeom>
        </p:spPr>
      </p:pic>
    </p:spTree>
    <p:extLst>
      <p:ext uri="{BB962C8B-B14F-4D97-AF65-F5344CB8AC3E}">
        <p14:creationId xmlns:p14="http://schemas.microsoft.com/office/powerpoint/2010/main" val="178368739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Create Query, Key, and Value </a:t>
            </a:r>
            <a:r>
              <a:rPr lang="en-US" b="1" dirty="0" smtClean="0"/>
              <a:t>Vectors</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T</a:t>
            </a:r>
            <a:r>
              <a:rPr lang="en-US" dirty="0" smtClean="0">
                <a:solidFill>
                  <a:schemeClr val="tx1"/>
                </a:solidFill>
              </a:rPr>
              <a:t>ake </a:t>
            </a:r>
            <a:r>
              <a:rPr lang="en-US" dirty="0">
                <a:solidFill>
                  <a:schemeClr val="tx1"/>
                </a:solidFill>
              </a:rPr>
              <a:t>its query, and compare against all the keys. </a:t>
            </a:r>
            <a:endParaRPr lang="en-US" dirty="0" smtClean="0">
              <a:solidFill>
                <a:schemeClr val="tx1"/>
              </a:solidFill>
            </a:endParaRPr>
          </a:p>
          <a:p>
            <a:pPr>
              <a:buFont typeface="Wingdings" panose="05000000000000000000" pitchFamily="2" charset="2"/>
              <a:buChar char="v"/>
            </a:pPr>
            <a:r>
              <a:rPr lang="en-US" dirty="0">
                <a:solidFill>
                  <a:schemeClr val="tx1"/>
                </a:solidFill>
              </a:rPr>
              <a:t>P</a:t>
            </a:r>
            <a:r>
              <a:rPr lang="en-US" dirty="0" smtClean="0">
                <a:solidFill>
                  <a:schemeClr val="tx1"/>
                </a:solidFill>
              </a:rPr>
              <a:t>roduces </a:t>
            </a:r>
            <a:r>
              <a:rPr lang="en-US" dirty="0">
                <a:solidFill>
                  <a:schemeClr val="tx1"/>
                </a:solidFill>
              </a:rPr>
              <a:t>a score for each key</a:t>
            </a:r>
            <a:r>
              <a:rPr lang="en-US" dirty="0" smtClean="0">
                <a:solidFill>
                  <a:schemeClr val="tx1"/>
                </a:solidFill>
              </a:rPr>
              <a:t>.</a:t>
            </a:r>
          </a:p>
          <a:p>
            <a:pPr>
              <a:buFont typeface="Wingdings" panose="05000000000000000000" pitchFamily="2" charset="2"/>
              <a:buChar char="v"/>
            </a:pPr>
            <a:r>
              <a:rPr lang="en-US" dirty="0" smtClean="0">
                <a:solidFill>
                  <a:schemeClr val="tx1"/>
                </a:solidFill>
              </a:rPr>
              <a:t>The </a:t>
            </a:r>
            <a:r>
              <a:rPr lang="en-US" dirty="0">
                <a:solidFill>
                  <a:schemeClr val="tx1"/>
                </a:solidFill>
              </a:rPr>
              <a:t>first step in self-attention is to calculate the three vectors for each token path (let’s ignore attention heads for now):</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26480" y="3416299"/>
            <a:ext cx="5807576" cy="3210299"/>
          </a:xfrm>
          <a:prstGeom prst="rect">
            <a:avLst/>
          </a:prstGeom>
        </p:spPr>
      </p:pic>
    </p:spTree>
    <p:extLst>
      <p:ext uri="{BB962C8B-B14F-4D97-AF65-F5344CB8AC3E}">
        <p14:creationId xmlns:p14="http://schemas.microsoft.com/office/powerpoint/2010/main" val="6771481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U</a:t>
            </a:r>
            <a:r>
              <a:rPr lang="en-US" dirty="0" smtClean="0">
                <a:solidFill>
                  <a:schemeClr val="tx1"/>
                </a:solidFill>
              </a:rPr>
              <a:t>se </a:t>
            </a:r>
            <a:r>
              <a:rPr lang="en-US" dirty="0">
                <a:solidFill>
                  <a:schemeClr val="tx1"/>
                </a:solidFill>
              </a:rPr>
              <a:t>the query and key vectors only for step #2. </a:t>
            </a:r>
            <a:endParaRPr lang="en-US" dirty="0" smtClean="0">
              <a:solidFill>
                <a:schemeClr val="tx1"/>
              </a:solidFill>
            </a:endParaRPr>
          </a:p>
          <a:p>
            <a:pPr fontAlgn="base">
              <a:buFont typeface="Wingdings" panose="05000000000000000000" pitchFamily="2" charset="2"/>
              <a:buChar char="v"/>
            </a:pPr>
            <a:r>
              <a:rPr lang="en-US" dirty="0" smtClean="0">
                <a:solidFill>
                  <a:schemeClr val="tx1"/>
                </a:solidFill>
              </a:rPr>
              <a:t>Since </a:t>
            </a:r>
            <a:r>
              <a:rPr lang="en-US" dirty="0">
                <a:solidFill>
                  <a:schemeClr val="tx1"/>
                </a:solidFill>
              </a:rPr>
              <a:t>f</a:t>
            </a:r>
            <a:r>
              <a:rPr lang="en-US" dirty="0" smtClean="0">
                <a:solidFill>
                  <a:schemeClr val="tx1"/>
                </a:solidFill>
              </a:rPr>
              <a:t>ocused </a:t>
            </a:r>
            <a:r>
              <a:rPr lang="en-US" dirty="0">
                <a:solidFill>
                  <a:schemeClr val="tx1"/>
                </a:solidFill>
              </a:rPr>
              <a:t>on the first token, we multiply its query by all the other key vectors resulting in a score for each of the four tokens.</a:t>
            </a:r>
          </a:p>
          <a:p>
            <a:r>
              <a:rPr lang="en-US" dirty="0"/>
              <a:t/>
            </a:r>
            <a:br>
              <a:rPr lang="en-US" dirty="0"/>
            </a:b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47382" y="3154257"/>
            <a:ext cx="6401718" cy="3565401"/>
          </a:xfrm>
          <a:prstGeom prst="rect">
            <a:avLst/>
          </a:prstGeom>
        </p:spPr>
      </p:pic>
    </p:spTree>
    <p:extLst>
      <p:ext uri="{BB962C8B-B14F-4D97-AF65-F5344CB8AC3E}">
        <p14:creationId xmlns:p14="http://schemas.microsoft.com/office/powerpoint/2010/main" val="196908277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M</a:t>
            </a:r>
            <a:r>
              <a:rPr lang="en-US" dirty="0" smtClean="0">
                <a:solidFill>
                  <a:schemeClr val="tx1"/>
                </a:solidFill>
              </a:rPr>
              <a:t>ultiply scores </a:t>
            </a:r>
            <a:r>
              <a:rPr lang="en-US" dirty="0">
                <a:solidFill>
                  <a:schemeClr val="tx1"/>
                </a:solidFill>
              </a:rPr>
              <a:t>by the value vectors. A value with a high score will constitute a large portion of the resulting vector after we sum them up</a:t>
            </a:r>
            <a:r>
              <a:rPr lang="en-US" dirty="0" smtClean="0">
                <a:solidFill>
                  <a:schemeClr val="tx1"/>
                </a:solidFill>
              </a:rPr>
              <a:t>.</a:t>
            </a:r>
          </a:p>
          <a:p>
            <a:pPr fontAlgn="base">
              <a:buFont typeface="Wingdings" panose="05000000000000000000" pitchFamily="2" charset="2"/>
              <a:buChar char="v"/>
            </a:pPr>
            <a:r>
              <a:rPr lang="en-US" dirty="0">
                <a:solidFill>
                  <a:schemeClr val="tx1"/>
                </a:solidFill>
              </a:rPr>
              <a:t>The lower the score, the more transparent </a:t>
            </a:r>
            <a:r>
              <a:rPr lang="en-US" dirty="0" smtClean="0">
                <a:solidFill>
                  <a:schemeClr val="tx1"/>
                </a:solidFill>
              </a:rPr>
              <a:t>the </a:t>
            </a:r>
            <a:r>
              <a:rPr lang="en-US" dirty="0">
                <a:solidFill>
                  <a:schemeClr val="tx1"/>
                </a:solidFill>
              </a:rPr>
              <a:t>value </a:t>
            </a:r>
            <a:r>
              <a:rPr lang="en-US" dirty="0" smtClean="0">
                <a:solidFill>
                  <a:schemeClr val="tx1"/>
                </a:solidFill>
              </a:rPr>
              <a:t>vector is illustrated. </a:t>
            </a:r>
            <a:r>
              <a:rPr lang="en-US" dirty="0">
                <a:solidFill>
                  <a:schemeClr val="tx1"/>
                </a:solidFill>
              </a:rPr>
              <a:t>That's to indicate how multiplying by a small number dilutes the values of the vector.</a:t>
            </a:r>
          </a:p>
          <a:p>
            <a:r>
              <a:rPr lang="en-US" dirty="0"/>
              <a:t/>
            </a:r>
            <a:br>
              <a:rPr lang="en-US" dirty="0"/>
            </a:br>
            <a:endParaRPr lang="en-US" dirty="0"/>
          </a:p>
          <a:p>
            <a:r>
              <a:rPr lang="en-US" dirty="0"/>
              <a:t/>
            </a:r>
            <a:br>
              <a:rPr lang="en-US" dirty="0"/>
            </a:b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37580" y="3454400"/>
            <a:ext cx="5955323" cy="3225800"/>
          </a:xfrm>
          <a:prstGeom prst="rect">
            <a:avLst/>
          </a:prstGeom>
        </p:spPr>
      </p:pic>
    </p:spTree>
    <p:extLst>
      <p:ext uri="{BB962C8B-B14F-4D97-AF65-F5344CB8AC3E}">
        <p14:creationId xmlns:p14="http://schemas.microsoft.com/office/powerpoint/2010/main" val="41087250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S</a:t>
            </a:r>
            <a:r>
              <a:rPr lang="en-US" dirty="0" smtClean="0">
                <a:solidFill>
                  <a:schemeClr val="tx1"/>
                </a:solidFill>
              </a:rPr>
              <a:t>ame </a:t>
            </a:r>
            <a:r>
              <a:rPr lang="en-US" dirty="0">
                <a:solidFill>
                  <a:schemeClr val="tx1"/>
                </a:solidFill>
              </a:rPr>
              <a:t>operation for each path, e</a:t>
            </a:r>
            <a:r>
              <a:rPr lang="en-US" dirty="0" smtClean="0">
                <a:solidFill>
                  <a:schemeClr val="tx1"/>
                </a:solidFill>
              </a:rPr>
              <a:t>nd </a:t>
            </a:r>
            <a:r>
              <a:rPr lang="en-US" dirty="0">
                <a:solidFill>
                  <a:schemeClr val="tx1"/>
                </a:solidFill>
              </a:rPr>
              <a:t>up with a vector representing each token containing the appropriate context of that token. Those are then presented to the next sublayer in the transformer block (the feed-forward neural network):</a:t>
            </a:r>
          </a:p>
          <a:p>
            <a:r>
              <a:rPr lang="en-US" dirty="0"/>
              <a:t/>
            </a:r>
            <a:br>
              <a:rPr lang="en-US" dirty="0"/>
            </a:b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26480" y="2884310"/>
            <a:ext cx="5740400" cy="2742636"/>
          </a:xfrm>
          <a:prstGeom prst="rect">
            <a:avLst/>
          </a:prstGeom>
        </p:spPr>
      </p:pic>
    </p:spTree>
    <p:extLst>
      <p:ext uri="{BB962C8B-B14F-4D97-AF65-F5344CB8AC3E}">
        <p14:creationId xmlns:p14="http://schemas.microsoft.com/office/powerpoint/2010/main" val="10566642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Masked self attention</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Masked self-attention is identical to self-attention except when it comes to step #2.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Assuming </a:t>
            </a:r>
            <a:r>
              <a:rPr lang="en-US" dirty="0">
                <a:solidFill>
                  <a:schemeClr val="tx1"/>
                </a:solidFill>
              </a:rPr>
              <a:t>the model only has two tokens as input and </a:t>
            </a:r>
            <a:r>
              <a:rPr lang="en-US" dirty="0" smtClean="0">
                <a:solidFill>
                  <a:schemeClr val="tx1"/>
                </a:solidFill>
              </a:rPr>
              <a:t>observing </a:t>
            </a:r>
            <a:r>
              <a:rPr lang="en-US" dirty="0">
                <a:solidFill>
                  <a:schemeClr val="tx1"/>
                </a:solidFill>
              </a:rPr>
              <a:t>the second token.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In </a:t>
            </a:r>
            <a:r>
              <a:rPr lang="en-US" dirty="0">
                <a:solidFill>
                  <a:schemeClr val="tx1"/>
                </a:solidFill>
              </a:rPr>
              <a:t>this case, the last two tokens are masked. So the model interferes in the scoring step. It basically always scores the future tokens as 0 so the model can’t peak to future words:</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85775" y="3556000"/>
            <a:ext cx="5817325" cy="2827866"/>
          </a:xfrm>
          <a:prstGeom prst="rect">
            <a:avLst/>
          </a:prstGeom>
        </p:spPr>
      </p:pic>
    </p:spTree>
    <p:extLst>
      <p:ext uri="{BB962C8B-B14F-4D97-AF65-F5344CB8AC3E}">
        <p14:creationId xmlns:p14="http://schemas.microsoft.com/office/powerpoint/2010/main" val="17757193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M</a:t>
            </a:r>
            <a:r>
              <a:rPr lang="en-US" dirty="0" smtClean="0">
                <a:solidFill>
                  <a:schemeClr val="tx1"/>
                </a:solidFill>
              </a:rPr>
              <a:t>asking </a:t>
            </a:r>
            <a:r>
              <a:rPr lang="en-US" dirty="0">
                <a:solidFill>
                  <a:schemeClr val="tx1"/>
                </a:solidFill>
              </a:rPr>
              <a:t>is often implemented as a matrix called an attention mask.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Example sentence: “robot </a:t>
            </a:r>
            <a:r>
              <a:rPr lang="en-US" dirty="0">
                <a:solidFill>
                  <a:schemeClr val="tx1"/>
                </a:solidFill>
              </a:rPr>
              <a:t>must obey orders</a:t>
            </a:r>
            <a:r>
              <a:rPr lang="en-US" dirty="0" smtClean="0">
                <a:solidFill>
                  <a:schemeClr val="tx1"/>
                </a:solidFill>
              </a:rPr>
              <a:t>”</a:t>
            </a:r>
          </a:p>
          <a:p>
            <a:pPr>
              <a:buFont typeface="Wingdings" panose="05000000000000000000" pitchFamily="2" charset="2"/>
              <a:buChar char="v"/>
            </a:pPr>
            <a:r>
              <a:rPr lang="en-US" dirty="0" smtClean="0">
                <a:solidFill>
                  <a:schemeClr val="tx1"/>
                </a:solidFill>
              </a:rPr>
              <a:t>In </a:t>
            </a:r>
            <a:r>
              <a:rPr lang="en-US" dirty="0">
                <a:solidFill>
                  <a:schemeClr val="tx1"/>
                </a:solidFill>
              </a:rPr>
              <a:t>a language modeling scenario, this sequence is absorbed in four steps – one per word (assuming for now that every word is a token). As these models work in batches, we can assume a batch size of 4 for this toy model that will process the entire sequence (with its four steps) as one batch</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0802" y="3857414"/>
            <a:ext cx="7761198" cy="2880111"/>
          </a:xfrm>
          <a:prstGeom prst="rect">
            <a:avLst/>
          </a:prstGeom>
        </p:spPr>
      </p:pic>
    </p:spTree>
    <p:extLst>
      <p:ext uri="{BB962C8B-B14F-4D97-AF65-F5344CB8AC3E}">
        <p14:creationId xmlns:p14="http://schemas.microsoft.com/office/powerpoint/2010/main" val="9782470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Original Transformer Model</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M</a:t>
            </a:r>
            <a:r>
              <a:rPr lang="en-US" dirty="0" smtClean="0">
                <a:solidFill>
                  <a:schemeClr val="tx1"/>
                </a:solidFill>
              </a:rPr>
              <a:t>ade </a:t>
            </a:r>
            <a:r>
              <a:rPr lang="en-US" dirty="0">
                <a:solidFill>
                  <a:schemeClr val="tx1"/>
                </a:solidFill>
              </a:rPr>
              <a:t>up of an encoder and decoder – each is a stack </a:t>
            </a:r>
            <a:r>
              <a:rPr lang="en-US" dirty="0" smtClean="0">
                <a:solidFill>
                  <a:schemeClr val="tx1"/>
                </a:solidFill>
              </a:rPr>
              <a:t>of </a:t>
            </a:r>
            <a:r>
              <a:rPr lang="en-US" dirty="0">
                <a:solidFill>
                  <a:schemeClr val="tx1"/>
                </a:solidFill>
              </a:rPr>
              <a:t>transformer blocks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5140" y="2380132"/>
            <a:ext cx="6202680" cy="4155795"/>
          </a:xfrm>
          <a:prstGeom prst="rect">
            <a:avLst/>
          </a:prstGeom>
        </p:spPr>
      </p:pic>
    </p:spTree>
    <p:extLst>
      <p:ext uri="{BB962C8B-B14F-4D97-AF65-F5344CB8AC3E}">
        <p14:creationId xmlns:p14="http://schemas.microsoft.com/office/powerpoint/2010/main" val="32307009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In matrix form, </a:t>
            </a:r>
            <a:r>
              <a:rPr lang="en-US" dirty="0" smtClean="0">
                <a:solidFill>
                  <a:schemeClr val="tx1"/>
                </a:solidFill>
              </a:rPr>
              <a:t>calculate </a:t>
            </a:r>
            <a:r>
              <a:rPr lang="en-US" dirty="0">
                <a:solidFill>
                  <a:schemeClr val="tx1"/>
                </a:solidFill>
              </a:rPr>
              <a:t>the scores by multiplying a queries matrix by a keys matrix. </a:t>
            </a:r>
            <a:endParaRPr lang="en-US" dirty="0" smtClean="0">
              <a:solidFill>
                <a:schemeClr val="tx1"/>
              </a:solidFill>
            </a:endParaRPr>
          </a:p>
          <a:p>
            <a:pPr fontAlgn="base">
              <a:buFont typeface="Wingdings" panose="05000000000000000000" pitchFamily="2" charset="2"/>
              <a:buChar char="v"/>
            </a:pPr>
            <a:r>
              <a:rPr lang="en-US" dirty="0">
                <a:solidFill>
                  <a:schemeClr val="tx1"/>
                </a:solidFill>
              </a:rPr>
              <a:t>I</a:t>
            </a:r>
            <a:r>
              <a:rPr lang="en-US" dirty="0" smtClean="0">
                <a:solidFill>
                  <a:schemeClr val="tx1"/>
                </a:solidFill>
              </a:rPr>
              <a:t>nstead </a:t>
            </a:r>
            <a:r>
              <a:rPr lang="en-US" dirty="0">
                <a:solidFill>
                  <a:schemeClr val="tx1"/>
                </a:solidFill>
              </a:rPr>
              <a:t>of the word, there would be the query (or key) vector associated with that word in that cell:</a:t>
            </a:r>
          </a:p>
          <a:p>
            <a:pPr fontAlgn="base">
              <a:buFont typeface="Wingdings" panose="05000000000000000000" pitchFamily="2" charset="2"/>
              <a:buChar char="v"/>
            </a:pPr>
            <a:r>
              <a:rPr lang="en-US" dirty="0" smtClean="0">
                <a:solidFill>
                  <a:schemeClr val="tx1"/>
                </a:solidFill>
              </a:rPr>
              <a:t>After </a:t>
            </a:r>
            <a:r>
              <a:rPr lang="en-US" dirty="0">
                <a:solidFill>
                  <a:schemeClr val="tx1"/>
                </a:solidFill>
              </a:rPr>
              <a:t>the multiplication, </a:t>
            </a:r>
            <a:r>
              <a:rPr lang="en-US" dirty="0" smtClean="0">
                <a:solidFill>
                  <a:schemeClr val="tx1"/>
                </a:solidFill>
              </a:rPr>
              <a:t>slap </a:t>
            </a:r>
            <a:r>
              <a:rPr lang="en-US" dirty="0">
                <a:solidFill>
                  <a:schemeClr val="tx1"/>
                </a:solidFill>
              </a:rPr>
              <a:t>on </a:t>
            </a:r>
            <a:r>
              <a:rPr lang="en-US" dirty="0" smtClean="0">
                <a:solidFill>
                  <a:schemeClr val="tx1"/>
                </a:solidFill>
              </a:rPr>
              <a:t>attention </a:t>
            </a:r>
            <a:r>
              <a:rPr lang="en-US" dirty="0">
                <a:solidFill>
                  <a:schemeClr val="tx1"/>
                </a:solidFill>
              </a:rPr>
              <a:t>mask triangle. It set the </a:t>
            </a:r>
            <a:r>
              <a:rPr lang="en-US" dirty="0" smtClean="0">
                <a:solidFill>
                  <a:schemeClr val="tx1"/>
                </a:solidFill>
              </a:rPr>
              <a:t>cells to </a:t>
            </a:r>
            <a:r>
              <a:rPr lang="en-US" dirty="0">
                <a:solidFill>
                  <a:schemeClr val="tx1"/>
                </a:solidFill>
              </a:rPr>
              <a:t>mask to -infinity or a very large negative number (e.g. -1 billion in GPT2):</a:t>
            </a:r>
          </a:p>
          <a:p>
            <a:r>
              <a:rPr lang="en-US" dirty="0"/>
              <a:t/>
            </a:r>
            <a:br>
              <a:rPr lang="en-US" dirty="0"/>
            </a:b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0691" y="4203700"/>
            <a:ext cx="6794500" cy="2028913"/>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100" y="4203700"/>
            <a:ext cx="7056161" cy="1925744"/>
          </a:xfrm>
          <a:prstGeom prst="rect">
            <a:avLst/>
          </a:prstGeom>
        </p:spPr>
      </p:pic>
    </p:spTree>
    <p:extLst>
      <p:ext uri="{BB962C8B-B14F-4D97-AF65-F5344CB8AC3E}">
        <p14:creationId xmlns:p14="http://schemas.microsoft.com/office/powerpoint/2010/main" val="216349089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Then, applying </a:t>
            </a:r>
            <a:r>
              <a:rPr lang="en-US" dirty="0" err="1">
                <a:solidFill>
                  <a:schemeClr val="tx1"/>
                </a:solidFill>
              </a:rPr>
              <a:t>softmax</a:t>
            </a:r>
            <a:r>
              <a:rPr lang="en-US" dirty="0">
                <a:solidFill>
                  <a:schemeClr val="tx1"/>
                </a:solidFill>
              </a:rPr>
              <a:t> on each row produces the actual scores we use for </a:t>
            </a:r>
            <a:r>
              <a:rPr lang="en-US" dirty="0" smtClean="0">
                <a:solidFill>
                  <a:schemeClr val="tx1"/>
                </a:solidFill>
              </a:rPr>
              <a:t>self-attention</a:t>
            </a:r>
          </a:p>
          <a:p>
            <a:pPr fontAlgn="base">
              <a:buFont typeface="Wingdings" panose="05000000000000000000" pitchFamily="2" charset="2"/>
              <a:buChar char="v"/>
            </a:pPr>
            <a:r>
              <a:rPr lang="en-US" dirty="0">
                <a:solidFill>
                  <a:schemeClr val="tx1"/>
                </a:solidFill>
              </a:rPr>
              <a:t>When the model processes the first example in the dataset (row #1), which contains only one word (“robot”), 100% of its attention will be on that word.</a:t>
            </a:r>
          </a:p>
          <a:p>
            <a:pPr fontAlgn="base">
              <a:buFont typeface="Wingdings" panose="05000000000000000000" pitchFamily="2" charset="2"/>
              <a:buChar char="v"/>
            </a:pPr>
            <a:r>
              <a:rPr lang="en-US" dirty="0">
                <a:solidFill>
                  <a:schemeClr val="tx1"/>
                </a:solidFill>
              </a:rPr>
              <a:t>When the model processes the second example in the dataset (row #2), which contains the words (“robot must”), when it processes the word “must”, 48% of its attention will be on “robot”, and 52% of its attention will be on “must”.</a:t>
            </a:r>
          </a:p>
          <a:p>
            <a:pPr fontAlgn="base">
              <a:buFont typeface="Wingdings" panose="05000000000000000000" pitchFamily="2" charset="2"/>
              <a:buChar char="v"/>
            </a:pPr>
            <a:r>
              <a:rPr lang="en-US" dirty="0">
                <a:solidFill>
                  <a:schemeClr val="tx1"/>
                </a:solidFill>
              </a:rPr>
              <a:t>And so on</a:t>
            </a:r>
          </a:p>
          <a:p>
            <a:pPr fontAlgn="base"/>
            <a:endParaRPr lang="en-US" dirty="0"/>
          </a:p>
          <a:p>
            <a:r>
              <a:rPr lang="en-US" dirty="0"/>
              <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1800" y="4219276"/>
            <a:ext cx="9017000" cy="2473412"/>
          </a:xfrm>
          <a:prstGeom prst="rect">
            <a:avLst/>
          </a:prstGeom>
        </p:spPr>
      </p:pic>
    </p:spTree>
    <p:extLst>
      <p:ext uri="{BB962C8B-B14F-4D97-AF65-F5344CB8AC3E}">
        <p14:creationId xmlns:p14="http://schemas.microsoft.com/office/powerpoint/2010/main" val="257945760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Inefficiency of Masked Self-Attention</a:t>
            </a:r>
            <a:endParaRPr lang="en-US" dirty="0"/>
          </a:p>
        </p:txBody>
      </p:sp>
      <p:sp>
        <p:nvSpPr>
          <p:cNvPr id="3" name="Content Placeholder 2"/>
          <p:cNvSpPr>
            <a:spLocks noGrp="1"/>
          </p:cNvSpPr>
          <p:nvPr>
            <p:ph idx="1"/>
          </p:nvPr>
        </p:nvSpPr>
        <p:spPr/>
        <p:txBody>
          <a:bodyPr/>
          <a:lstStyle/>
          <a:p>
            <a:pPr fontAlgn="base">
              <a:buFont typeface="Wingdings" panose="05000000000000000000" pitchFamily="2" charset="2"/>
              <a:buChar char="v"/>
            </a:pPr>
            <a:r>
              <a:rPr lang="en-US" dirty="0">
                <a:solidFill>
                  <a:schemeClr val="tx1"/>
                </a:solidFill>
              </a:rPr>
              <a:t>I</a:t>
            </a:r>
            <a:r>
              <a:rPr lang="en-US" dirty="0" smtClean="0">
                <a:solidFill>
                  <a:schemeClr val="tx1"/>
                </a:solidFill>
              </a:rPr>
              <a:t>t </a:t>
            </a:r>
            <a:r>
              <a:rPr lang="en-US" dirty="0">
                <a:solidFill>
                  <a:schemeClr val="tx1"/>
                </a:solidFill>
              </a:rPr>
              <a:t>would be inefficient to recalculate self-attention along earlier paths for tokens which have already been processed</a:t>
            </a:r>
            <a:r>
              <a:rPr lang="en-US" dirty="0" smtClean="0">
                <a:solidFill>
                  <a:schemeClr val="tx1"/>
                </a:solidFill>
              </a:rPr>
              <a:t>.</a:t>
            </a:r>
            <a:endParaRPr lang="en-US" dirty="0">
              <a:solidFill>
                <a:schemeClr val="tx1"/>
              </a:solidFill>
            </a:endParaRPr>
          </a:p>
          <a:p>
            <a:pPr>
              <a:buFont typeface="Wingdings" panose="05000000000000000000" pitchFamily="2" charset="2"/>
              <a:buChar char="v"/>
            </a:pPr>
            <a:r>
              <a:rPr lang="en-US" dirty="0" smtClean="0">
                <a:solidFill>
                  <a:schemeClr val="tx1"/>
                </a:solidFill>
              </a:rPr>
              <a:t>Process </a:t>
            </a:r>
            <a:r>
              <a:rPr lang="en-US" dirty="0">
                <a:solidFill>
                  <a:schemeClr val="tx1"/>
                </a:solidFill>
              </a:rPr>
              <a:t>the first token (ignoring &lt;s&gt; for </a:t>
            </a:r>
            <a:r>
              <a:rPr lang="en-US" dirty="0" smtClean="0">
                <a:solidFill>
                  <a:schemeClr val="tx1"/>
                </a:solidFill>
              </a:rPr>
              <a:t>now)</a:t>
            </a:r>
            <a:r>
              <a:rPr lang="en-US" dirty="0"/>
              <a:t/>
            </a:r>
            <a:br>
              <a:rPr lang="en-US" dirty="0"/>
            </a:b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9987" y="3009900"/>
            <a:ext cx="7556593" cy="3657601"/>
          </a:xfrm>
          <a:prstGeom prst="rect">
            <a:avLst/>
          </a:prstGeom>
        </p:spPr>
      </p:pic>
    </p:spTree>
    <p:extLst>
      <p:ext uri="{BB962C8B-B14F-4D97-AF65-F5344CB8AC3E}">
        <p14:creationId xmlns:p14="http://schemas.microsoft.com/office/powerpoint/2010/main" val="425375275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GPT-2 holds on to the key and value vectors of the </a:t>
            </a:r>
            <a:r>
              <a:rPr lang="en-US" dirty="0" smtClean="0">
                <a:solidFill>
                  <a:schemeClr val="tx1"/>
                </a:solidFill>
              </a:rPr>
              <a:t>“a” </a:t>
            </a:r>
            <a:r>
              <a:rPr lang="en-US" dirty="0">
                <a:solidFill>
                  <a:schemeClr val="tx1"/>
                </a:solidFill>
              </a:rPr>
              <a:t>token. Every self-attention layer holds on to its respective key and value vectors for that token:</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6500" y="2548687"/>
            <a:ext cx="7912100" cy="4093413"/>
          </a:xfrm>
          <a:prstGeom prst="rect">
            <a:avLst/>
          </a:prstGeom>
        </p:spPr>
      </p:pic>
    </p:spTree>
    <p:extLst>
      <p:ext uri="{BB962C8B-B14F-4D97-AF65-F5344CB8AC3E}">
        <p14:creationId xmlns:p14="http://schemas.microsoft.com/office/powerpoint/2010/main" val="121595701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Now in the next iteration, when the model processes the word robot, it does not need to generate query, key, and value queries for the a token. It just reuses the ones it saved from the first iteration:</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3560" y="2641599"/>
            <a:ext cx="7635519" cy="3748827"/>
          </a:xfrm>
          <a:prstGeom prst="rect">
            <a:avLst/>
          </a:prstGeom>
        </p:spPr>
      </p:pic>
    </p:spTree>
    <p:extLst>
      <p:ext uri="{BB962C8B-B14F-4D97-AF65-F5344CB8AC3E}">
        <p14:creationId xmlns:p14="http://schemas.microsoft.com/office/powerpoint/2010/main" val="274259547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Processing Example</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Let’s assume the model is processing the word </a:t>
            </a:r>
            <a:r>
              <a:rPr lang="en-US" dirty="0" smtClean="0">
                <a:solidFill>
                  <a:schemeClr val="tx1"/>
                </a:solidFill>
              </a:rPr>
              <a:t>“it”. </a:t>
            </a:r>
          </a:p>
          <a:p>
            <a:pPr>
              <a:buFont typeface="Wingdings" panose="05000000000000000000" pitchFamily="2" charset="2"/>
              <a:buChar char="v"/>
            </a:pPr>
            <a:r>
              <a:rPr lang="en-US" dirty="0" smtClean="0">
                <a:solidFill>
                  <a:schemeClr val="tx1"/>
                </a:solidFill>
              </a:rPr>
              <a:t>For the bottom </a:t>
            </a:r>
            <a:r>
              <a:rPr lang="en-US" dirty="0">
                <a:solidFill>
                  <a:schemeClr val="tx1"/>
                </a:solidFill>
              </a:rPr>
              <a:t>block</a:t>
            </a:r>
            <a:r>
              <a:rPr lang="en-US" dirty="0" smtClean="0">
                <a:solidFill>
                  <a:schemeClr val="tx1"/>
                </a:solidFill>
              </a:rPr>
              <a:t>, </a:t>
            </a:r>
            <a:r>
              <a:rPr lang="en-US" dirty="0">
                <a:solidFill>
                  <a:schemeClr val="tx1"/>
                </a:solidFill>
              </a:rPr>
              <a:t>input for that token would be the embedding of it + the positional encoding for slot #9:</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0512" y="2717800"/>
            <a:ext cx="6777788" cy="3577166"/>
          </a:xfrm>
          <a:prstGeom prst="rect">
            <a:avLst/>
          </a:prstGeom>
        </p:spPr>
      </p:pic>
    </p:spTree>
    <p:extLst>
      <p:ext uri="{BB962C8B-B14F-4D97-AF65-F5344CB8AC3E}">
        <p14:creationId xmlns:p14="http://schemas.microsoft.com/office/powerpoint/2010/main" val="28748356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Every block in a transformer has its own </a:t>
            </a:r>
            <a:r>
              <a:rPr lang="en-US" dirty="0" smtClean="0">
                <a:solidFill>
                  <a:schemeClr val="tx1"/>
                </a:solidFill>
              </a:rPr>
              <a:t>weights.</a:t>
            </a:r>
          </a:p>
          <a:p>
            <a:pPr>
              <a:buFont typeface="Wingdings" panose="05000000000000000000" pitchFamily="2" charset="2"/>
              <a:buChar char="v"/>
            </a:pPr>
            <a:r>
              <a:rPr lang="en-US" dirty="0" smtClean="0">
                <a:solidFill>
                  <a:schemeClr val="tx1"/>
                </a:solidFill>
              </a:rPr>
              <a:t>The </a:t>
            </a:r>
            <a:r>
              <a:rPr lang="en-US" dirty="0">
                <a:solidFill>
                  <a:schemeClr val="tx1"/>
                </a:solidFill>
              </a:rPr>
              <a:t>first </a:t>
            </a:r>
            <a:r>
              <a:rPr lang="en-US" dirty="0" smtClean="0">
                <a:solidFill>
                  <a:schemeClr val="tx1"/>
                </a:solidFill>
              </a:rPr>
              <a:t>matrix is </a:t>
            </a:r>
            <a:r>
              <a:rPr lang="en-US" dirty="0">
                <a:solidFill>
                  <a:schemeClr val="tx1"/>
                </a:solidFill>
              </a:rPr>
              <a:t>the weight matrix that </a:t>
            </a:r>
            <a:r>
              <a:rPr lang="en-US" dirty="0" smtClean="0">
                <a:solidFill>
                  <a:schemeClr val="tx1"/>
                </a:solidFill>
              </a:rPr>
              <a:t>is used to </a:t>
            </a:r>
            <a:r>
              <a:rPr lang="en-US" dirty="0">
                <a:solidFill>
                  <a:schemeClr val="tx1"/>
                </a:solidFill>
              </a:rPr>
              <a:t>create the queries, keys, and values.</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7820" y="2717800"/>
            <a:ext cx="7261780" cy="3913292"/>
          </a:xfrm>
          <a:prstGeom prst="rect">
            <a:avLst/>
          </a:prstGeom>
        </p:spPr>
      </p:pic>
    </p:spTree>
    <p:extLst>
      <p:ext uri="{BB962C8B-B14F-4D97-AF65-F5344CB8AC3E}">
        <p14:creationId xmlns:p14="http://schemas.microsoft.com/office/powerpoint/2010/main" val="420297756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The multiplication results in a vector that’s basically a concatenation of the query, key, and value vectors for the word it.</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5800" y="2318544"/>
            <a:ext cx="7200900" cy="3890486"/>
          </a:xfrm>
          <a:prstGeom prst="rect">
            <a:avLst/>
          </a:prstGeom>
        </p:spPr>
      </p:pic>
    </p:spTree>
    <p:extLst>
      <p:ext uri="{BB962C8B-B14F-4D97-AF65-F5344CB8AC3E}">
        <p14:creationId xmlns:p14="http://schemas.microsoft.com/office/powerpoint/2010/main" val="139043781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Multi-head Attention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90651" y="3245595"/>
            <a:ext cx="6601349" cy="3612405"/>
          </a:xfrm>
        </p:spPr>
      </p:pic>
      <p:sp>
        <p:nvSpPr>
          <p:cNvPr id="5" name="TextBox 4"/>
          <p:cNvSpPr txBox="1"/>
          <p:nvPr/>
        </p:nvSpPr>
        <p:spPr>
          <a:xfrm>
            <a:off x="1003300" y="1943100"/>
            <a:ext cx="10152380" cy="1754326"/>
          </a:xfrm>
          <a:prstGeom prst="rect">
            <a:avLst/>
          </a:prstGeom>
          <a:noFill/>
        </p:spPr>
        <p:txBody>
          <a:bodyPr wrap="square" rtlCol="0">
            <a:spAutoFit/>
          </a:bodyPr>
          <a:lstStyle/>
          <a:p>
            <a:pPr marL="285750" indent="-285750">
              <a:buClr>
                <a:schemeClr val="accent1"/>
              </a:buClr>
              <a:buFont typeface="Wingdings" panose="05000000000000000000" pitchFamily="2" charset="2"/>
              <a:buChar char="v"/>
            </a:pPr>
            <a:r>
              <a:rPr lang="en-US" dirty="0" smtClean="0"/>
              <a:t>Self </a:t>
            </a:r>
            <a:r>
              <a:rPr lang="en-US" dirty="0"/>
              <a:t>attention is conducted multiple times on different parts of the Q,K,V vectors. </a:t>
            </a:r>
            <a:endParaRPr lang="en-US" dirty="0" smtClean="0"/>
          </a:p>
          <a:p>
            <a:pPr>
              <a:buClr>
                <a:schemeClr val="accent1"/>
              </a:buClr>
            </a:pPr>
            <a:endParaRPr lang="en-US" dirty="0" smtClean="0"/>
          </a:p>
          <a:p>
            <a:pPr marL="285750" indent="-285750">
              <a:buClr>
                <a:schemeClr val="accent1"/>
              </a:buClr>
              <a:buFont typeface="Wingdings" panose="05000000000000000000" pitchFamily="2" charset="2"/>
              <a:buChar char="v"/>
            </a:pPr>
            <a:r>
              <a:rPr lang="en-US" dirty="0"/>
              <a:t>R</a:t>
            </a:r>
            <a:r>
              <a:rPr lang="en-US" dirty="0" smtClean="0"/>
              <a:t>eshaping </a:t>
            </a:r>
            <a:r>
              <a:rPr lang="en-US" dirty="0"/>
              <a:t>the long vector into a matrix. </a:t>
            </a:r>
            <a:endParaRPr lang="en-US" dirty="0" smtClean="0"/>
          </a:p>
          <a:p>
            <a:pPr marL="285750" indent="-285750">
              <a:buClr>
                <a:schemeClr val="accent1"/>
              </a:buClr>
              <a:buFont typeface="Wingdings" panose="05000000000000000000" pitchFamily="2" charset="2"/>
              <a:buChar char="v"/>
            </a:pPr>
            <a:endParaRPr lang="en-US" dirty="0"/>
          </a:p>
          <a:p>
            <a:pPr marL="285750" indent="-285750">
              <a:buClr>
                <a:schemeClr val="accent1"/>
              </a:buClr>
              <a:buFont typeface="Wingdings" panose="05000000000000000000" pitchFamily="2" charset="2"/>
              <a:buChar char="v"/>
            </a:pPr>
            <a:r>
              <a:rPr lang="en-US" dirty="0" smtClean="0"/>
              <a:t>The </a:t>
            </a:r>
            <a:r>
              <a:rPr lang="en-US" dirty="0"/>
              <a:t>small GPT2 has 12 attention heads, so that would be the first dimension of the reshaped matrix:</a:t>
            </a:r>
          </a:p>
          <a:p>
            <a:endParaRPr lang="en-US" dirty="0"/>
          </a:p>
        </p:txBody>
      </p:sp>
    </p:spTree>
    <p:extLst>
      <p:ext uri="{BB962C8B-B14F-4D97-AF65-F5344CB8AC3E}">
        <p14:creationId xmlns:p14="http://schemas.microsoft.com/office/powerpoint/2010/main" val="39710972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smtClean="0">
                <a:solidFill>
                  <a:schemeClr val="tx1"/>
                </a:solidFill>
              </a:rPr>
              <a:t>Visualizing multiple </a:t>
            </a:r>
            <a:r>
              <a:rPr lang="en-US" dirty="0">
                <a:solidFill>
                  <a:schemeClr val="tx1"/>
                </a:solidFill>
              </a:rPr>
              <a:t>attention-heads is </a:t>
            </a:r>
            <a:r>
              <a:rPr lang="en-US" dirty="0" smtClean="0">
                <a:solidFill>
                  <a:schemeClr val="tx1"/>
                </a:solidFill>
              </a:rPr>
              <a:t>as follows</a:t>
            </a:r>
            <a:endParaRPr lang="en-US" dirty="0">
              <a:solidFill>
                <a:schemeClr val="tx1"/>
              </a:solidFill>
            </a:endParaRPr>
          </a:p>
          <a:p>
            <a:endParaRPr lang="en-US" dirty="0"/>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819400"/>
            <a:ext cx="6159500" cy="327223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1491" y="2819400"/>
            <a:ext cx="6240509" cy="3341272"/>
          </a:xfrm>
          <a:prstGeom prst="rect">
            <a:avLst/>
          </a:prstGeom>
        </p:spPr>
      </p:pic>
    </p:spTree>
    <p:extLst>
      <p:ext uri="{BB962C8B-B14F-4D97-AF65-F5344CB8AC3E}">
        <p14:creationId xmlns:p14="http://schemas.microsoft.com/office/powerpoint/2010/main" val="11965570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GPT 2 Model</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 GPT-2 is built </a:t>
            </a:r>
            <a:r>
              <a:rPr lang="en-US" dirty="0" smtClean="0">
                <a:solidFill>
                  <a:schemeClr val="tx1"/>
                </a:solidFill>
              </a:rPr>
              <a:t>using only </a:t>
            </a:r>
            <a:r>
              <a:rPr lang="en-US" dirty="0">
                <a:solidFill>
                  <a:schemeClr val="tx1"/>
                </a:solidFill>
              </a:rPr>
              <a:t>transformer decoder </a:t>
            </a:r>
            <a:r>
              <a:rPr lang="en-US" dirty="0" smtClean="0">
                <a:solidFill>
                  <a:schemeClr val="tx1"/>
                </a:solidFill>
              </a:rPr>
              <a:t>blocks and based on number of blocks size of model changes</a:t>
            </a:r>
          </a:p>
          <a:p>
            <a:endParaRPr lang="en-US"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40" t="3284" r="678"/>
          <a:stretch/>
        </p:blipFill>
        <p:spPr>
          <a:xfrm>
            <a:off x="3238500" y="2489200"/>
            <a:ext cx="8864600" cy="4114800"/>
          </a:xfrm>
          <a:prstGeom prst="rect">
            <a:avLst/>
          </a:prstGeom>
        </p:spPr>
      </p:pic>
      <p:pic>
        <p:nvPicPr>
          <p:cNvPr id="5" name="Picture 4"/>
          <p:cNvPicPr>
            <a:picLocks noChangeAspect="1"/>
          </p:cNvPicPr>
          <p:nvPr/>
        </p:nvPicPr>
        <p:blipFill rotWithShape="1">
          <a:blip r:embed="rId3"/>
          <a:srcRect l="46779" t="29166" r="20913" b="40451"/>
          <a:stretch/>
        </p:blipFill>
        <p:spPr>
          <a:xfrm>
            <a:off x="149860" y="2489200"/>
            <a:ext cx="4203701" cy="2222500"/>
          </a:xfrm>
          <a:prstGeom prst="rect">
            <a:avLst/>
          </a:prstGeom>
        </p:spPr>
      </p:pic>
    </p:spTree>
    <p:extLst>
      <p:ext uri="{BB962C8B-B14F-4D97-AF65-F5344CB8AC3E}">
        <p14:creationId xmlns:p14="http://schemas.microsoft.com/office/powerpoint/2010/main" val="189914623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097280" y="1833034"/>
            <a:ext cx="10058400" cy="4023360"/>
          </a:xfrm>
        </p:spPr>
        <p:txBody>
          <a:bodyPr/>
          <a:lstStyle/>
          <a:p>
            <a:pPr>
              <a:buFont typeface="Wingdings" panose="05000000000000000000" pitchFamily="2" charset="2"/>
              <a:buChar char="v"/>
            </a:pPr>
            <a:r>
              <a:rPr lang="en-US" dirty="0"/>
              <a:t>Now the token can get scored against all of keys of the other tokens (that were calculated in attention head #1 in previous iterations):</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0199" y="2565400"/>
            <a:ext cx="7053001" cy="3854661"/>
          </a:xfrm>
          <a:prstGeom prst="rect">
            <a:avLst/>
          </a:prstGeom>
        </p:spPr>
      </p:pic>
    </p:spTree>
    <p:extLst>
      <p:ext uri="{BB962C8B-B14F-4D97-AF65-F5344CB8AC3E}">
        <p14:creationId xmlns:p14="http://schemas.microsoft.com/office/powerpoint/2010/main" val="187567185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t>M</a:t>
            </a:r>
            <a:r>
              <a:rPr lang="en-US" dirty="0" smtClean="0"/>
              <a:t>ultiply </a:t>
            </a:r>
            <a:r>
              <a:rPr lang="en-US" dirty="0"/>
              <a:t>each value with its score, then sum them up, producing the result of self-attention for attention-head #1:</a:t>
            </a:r>
          </a:p>
          <a:p>
            <a:endParaRPr lang="en-US" dirty="0"/>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51653" y="2603500"/>
            <a:ext cx="6486147" cy="3265594"/>
          </a:xfrm>
          <a:prstGeom prst="rect">
            <a:avLst/>
          </a:prstGeom>
        </p:spPr>
      </p:pic>
    </p:spTree>
    <p:extLst>
      <p:ext uri="{BB962C8B-B14F-4D97-AF65-F5344CB8AC3E}">
        <p14:creationId xmlns:p14="http://schemas.microsoft.com/office/powerpoint/2010/main" val="243907461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smtClean="0"/>
              <a:t>Dealing with </a:t>
            </a:r>
            <a:r>
              <a:rPr lang="en-US" dirty="0"/>
              <a:t>various attention heads is </a:t>
            </a:r>
            <a:r>
              <a:rPr lang="en-US" dirty="0" smtClean="0"/>
              <a:t>first </a:t>
            </a:r>
            <a:r>
              <a:rPr lang="en-US" dirty="0"/>
              <a:t>concatenate them into one vector</a:t>
            </a:r>
            <a:r>
              <a:rPr lang="en-US" dirty="0" smtClean="0"/>
              <a:t>:</a:t>
            </a:r>
            <a:endParaRPr lang="en-US" dirty="0"/>
          </a:p>
          <a:p>
            <a:pPr>
              <a:buFont typeface="Wingdings" panose="05000000000000000000" pitchFamily="2" charset="2"/>
              <a:buChar char="v"/>
            </a:pPr>
            <a:r>
              <a:rPr lang="en-US" dirty="0"/>
              <a:t>But the vector isn’t ready to be sent to the next sublayer just yet. We need to first turn this </a:t>
            </a:r>
            <a:r>
              <a:rPr lang="en-US" dirty="0" smtClean="0"/>
              <a:t>into </a:t>
            </a:r>
            <a:r>
              <a:rPr lang="en-US" dirty="0"/>
              <a:t>a homogenous representation.</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8600" y="3451436"/>
            <a:ext cx="6654800" cy="3271943"/>
          </a:xfrm>
          <a:prstGeom prst="rect">
            <a:avLst/>
          </a:prstGeom>
        </p:spPr>
      </p:pic>
    </p:spTree>
    <p:extLst>
      <p:ext uri="{BB962C8B-B14F-4D97-AF65-F5344CB8AC3E}">
        <p14:creationId xmlns:p14="http://schemas.microsoft.com/office/powerpoint/2010/main" val="15327727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t>M</a:t>
            </a:r>
            <a:r>
              <a:rPr lang="en-US" dirty="0" smtClean="0"/>
              <a:t>ap </a:t>
            </a:r>
            <a:r>
              <a:rPr lang="en-US" dirty="0"/>
              <a:t>concatenated self-attention results into a vector that the feed-forward neural network can deal with. </a:t>
            </a:r>
            <a:endParaRPr lang="en-US" dirty="0" smtClean="0"/>
          </a:p>
          <a:p>
            <a:pPr>
              <a:buFont typeface="Wingdings" panose="05000000000000000000" pitchFamily="2" charset="2"/>
              <a:buChar char="v"/>
            </a:pPr>
            <a:r>
              <a:rPr lang="en-US" dirty="0" smtClean="0"/>
              <a:t>The next large </a:t>
            </a:r>
            <a:r>
              <a:rPr lang="en-US" dirty="0"/>
              <a:t>weight matrix that projects the results of the attention heads into the output vector of the self-attention sublayer:</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9763" y="3035300"/>
            <a:ext cx="7684737" cy="3618230"/>
          </a:xfrm>
          <a:prstGeom prst="rect">
            <a:avLst/>
          </a:prstGeom>
        </p:spPr>
      </p:pic>
    </p:spTree>
    <p:extLst>
      <p:ext uri="{BB962C8B-B14F-4D97-AF65-F5344CB8AC3E}">
        <p14:creationId xmlns:p14="http://schemas.microsoft.com/office/powerpoint/2010/main" val="234737510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smtClean="0">
                <a:solidFill>
                  <a:schemeClr val="tx1"/>
                </a:solidFill>
              </a:rPr>
              <a:t>This vector is sent to </a:t>
            </a:r>
            <a:r>
              <a:rPr lang="en-US" dirty="0">
                <a:solidFill>
                  <a:schemeClr val="tx1"/>
                </a:solidFill>
              </a:rPr>
              <a:t>the next layer</a:t>
            </a:r>
            <a:r>
              <a:rPr lang="en-US" dirty="0" smtClean="0">
                <a:solidFill>
                  <a:schemeClr val="tx1"/>
                </a:solidFill>
              </a:rPr>
              <a:t>:</a:t>
            </a:r>
          </a:p>
          <a:p>
            <a:pPr>
              <a:buFont typeface="Wingdings" panose="05000000000000000000" pitchFamily="2" charset="2"/>
              <a:buChar char="v"/>
            </a:pPr>
            <a:r>
              <a:rPr lang="en-US" dirty="0">
                <a:solidFill>
                  <a:schemeClr val="tx1"/>
                </a:solidFill>
              </a:rPr>
              <a:t>The fully-connected neural network is where the block processes its input token after self-attention has included the appropriate context in its representation. </a:t>
            </a:r>
          </a:p>
          <a:p>
            <a:pPr>
              <a:buFont typeface="Wingdings" panose="05000000000000000000" pitchFamily="2" charset="2"/>
              <a:buChar char="v"/>
            </a:pPr>
            <a:r>
              <a:rPr lang="en-US" dirty="0">
                <a:solidFill>
                  <a:schemeClr val="tx1"/>
                </a:solidFill>
              </a:rPr>
              <a:t>It is made up of two layers. </a:t>
            </a:r>
          </a:p>
          <a:p>
            <a:pPr>
              <a:buFont typeface="Wingdings" panose="05000000000000000000" pitchFamily="2" charset="2"/>
              <a:buChar char="v"/>
            </a:pPr>
            <a:endParaRPr lang="en-US" dirty="0">
              <a:solidFill>
                <a:schemeClr val="tx1"/>
              </a:solidFill>
            </a:endParaRP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5141" y="3111501"/>
            <a:ext cx="6834859" cy="3626272"/>
          </a:xfrm>
          <a:prstGeom prst="rect">
            <a:avLst/>
          </a:prstGeom>
        </p:spPr>
      </p:pic>
    </p:spTree>
    <p:extLst>
      <p:ext uri="{BB962C8B-B14F-4D97-AF65-F5344CB8AC3E}">
        <p14:creationId xmlns:p14="http://schemas.microsoft.com/office/powerpoint/2010/main" val="129932503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097280" y="1845734"/>
            <a:ext cx="10091420" cy="4023360"/>
          </a:xfrm>
        </p:spPr>
        <p:txBody>
          <a:bodyPr/>
          <a:lstStyle/>
          <a:p>
            <a:pPr>
              <a:buFont typeface="Wingdings" panose="05000000000000000000" pitchFamily="2" charset="2"/>
              <a:buChar char="v"/>
            </a:pPr>
            <a:r>
              <a:rPr lang="en-US" dirty="0" smtClean="0">
                <a:solidFill>
                  <a:schemeClr val="tx1"/>
                </a:solidFill>
              </a:rPr>
              <a:t>The </a:t>
            </a:r>
            <a:r>
              <a:rPr lang="en-US" dirty="0">
                <a:solidFill>
                  <a:schemeClr val="tx1"/>
                </a:solidFill>
              </a:rPr>
              <a:t>first layer is four times the size of the model (Since GPT2 small is 768, this network would have 768*4 = 3072 units). </a:t>
            </a:r>
            <a:endParaRPr lang="en-US" dirty="0" smtClean="0">
              <a:solidFill>
                <a:schemeClr val="tx1"/>
              </a:solidFill>
            </a:endParaRPr>
          </a:p>
          <a:p>
            <a:pPr>
              <a:buFont typeface="Wingdings" panose="05000000000000000000" pitchFamily="2" charset="2"/>
              <a:buChar char="v"/>
            </a:pPr>
            <a:r>
              <a:rPr lang="en-US" dirty="0">
                <a:solidFill>
                  <a:schemeClr val="tx1"/>
                </a:solidFill>
              </a:rPr>
              <a:t>S</a:t>
            </a:r>
            <a:r>
              <a:rPr lang="en-US" dirty="0" smtClean="0">
                <a:solidFill>
                  <a:schemeClr val="tx1"/>
                </a:solidFill>
              </a:rPr>
              <a:t>ize </a:t>
            </a:r>
            <a:r>
              <a:rPr lang="en-US" dirty="0">
                <a:solidFill>
                  <a:schemeClr val="tx1"/>
                </a:solidFill>
              </a:rPr>
              <a:t>the original transformer rolled with (model dimension was 512 and layer #1 in that model was 2048). </a:t>
            </a:r>
            <a:r>
              <a:rPr lang="en-US" dirty="0" smtClean="0">
                <a:solidFill>
                  <a:schemeClr val="tx1"/>
                </a:solidFill>
              </a:rPr>
              <a:t>Gives transformer </a:t>
            </a:r>
            <a:r>
              <a:rPr lang="en-US" dirty="0">
                <a:solidFill>
                  <a:schemeClr val="tx1"/>
                </a:solidFill>
              </a:rPr>
              <a:t>models enough representational capacity to handle the tasks that have been thrown at them so far.</a:t>
            </a:r>
          </a:p>
          <a:p>
            <a:endParaRPr lang="en-US" dirty="0">
              <a:solidFill>
                <a:schemeClr val="tx1"/>
              </a:solidFill>
            </a:endParaRPr>
          </a:p>
          <a:p>
            <a:endParaRPr lang="en-US"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600" y="3496651"/>
            <a:ext cx="6985000" cy="3361349"/>
          </a:xfrm>
          <a:prstGeom prst="rect">
            <a:avLst/>
          </a:prstGeom>
        </p:spPr>
      </p:pic>
    </p:spTree>
    <p:extLst>
      <p:ext uri="{BB962C8B-B14F-4D97-AF65-F5344CB8AC3E}">
        <p14:creationId xmlns:p14="http://schemas.microsoft.com/office/powerpoint/2010/main" val="394616933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The second layer projects the result from the first layer back into model dimension (768 for the small GPT2). The result of this multiplication is the result of the transformer block for this token.</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6787" y="2743200"/>
            <a:ext cx="8287193" cy="3746501"/>
          </a:xfrm>
          <a:prstGeom prst="rect">
            <a:avLst/>
          </a:prstGeom>
        </p:spPr>
      </p:pic>
    </p:spTree>
    <p:extLst>
      <p:ext uri="{BB962C8B-B14F-4D97-AF65-F5344CB8AC3E}">
        <p14:creationId xmlns:p14="http://schemas.microsoft.com/office/powerpoint/2010/main" val="25524153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I</a:t>
            </a:r>
            <a:r>
              <a:rPr lang="en-US" dirty="0" smtClean="0">
                <a:solidFill>
                  <a:schemeClr val="tx1"/>
                </a:solidFill>
              </a:rPr>
              <a:t>nput </a:t>
            </a:r>
            <a:r>
              <a:rPr lang="en-US" dirty="0">
                <a:solidFill>
                  <a:schemeClr val="tx1"/>
                </a:solidFill>
              </a:rPr>
              <a:t>vector encounters these weight </a:t>
            </a:r>
            <a:r>
              <a:rPr lang="en-US" dirty="0" smtClean="0">
                <a:solidFill>
                  <a:schemeClr val="tx1"/>
                </a:solidFill>
              </a:rPr>
              <a:t>matrices</a:t>
            </a:r>
            <a:endParaRPr lang="en-US" dirty="0">
              <a:solidFill>
                <a:schemeClr val="tx1"/>
              </a:solidFill>
            </a:endParaRP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4580" y="2284730"/>
            <a:ext cx="7543800" cy="4149090"/>
          </a:xfrm>
          <a:prstGeom prst="rect">
            <a:avLst/>
          </a:prstGeom>
        </p:spPr>
      </p:pic>
    </p:spTree>
    <p:extLst>
      <p:ext uri="{BB962C8B-B14F-4D97-AF65-F5344CB8AC3E}">
        <p14:creationId xmlns:p14="http://schemas.microsoft.com/office/powerpoint/2010/main" val="260525820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And each block has its own set of these weights. On the other hand, the model has only one token embedding matrix and one positional encoding matrix:</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7951" y="2755900"/>
            <a:ext cx="9657058" cy="3768935"/>
          </a:xfrm>
          <a:prstGeom prst="rect">
            <a:avLst/>
          </a:prstGeom>
        </p:spPr>
      </p:pic>
    </p:spTree>
    <p:extLst>
      <p:ext uri="{BB962C8B-B14F-4D97-AF65-F5344CB8AC3E}">
        <p14:creationId xmlns:p14="http://schemas.microsoft.com/office/powerpoint/2010/main" val="162611480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A</a:t>
            </a:r>
            <a:r>
              <a:rPr lang="en-US" dirty="0" smtClean="0">
                <a:solidFill>
                  <a:schemeClr val="tx1"/>
                </a:solidFill>
              </a:rPr>
              <a:t>ll parameters </a:t>
            </a:r>
            <a:r>
              <a:rPr lang="en-US" dirty="0">
                <a:solidFill>
                  <a:schemeClr val="tx1"/>
                </a:solidFill>
              </a:rPr>
              <a:t>of the </a:t>
            </a:r>
            <a:r>
              <a:rPr lang="en-US" dirty="0" smtClean="0">
                <a:solidFill>
                  <a:schemeClr val="tx1"/>
                </a:solidFill>
              </a:rPr>
              <a:t>model: adds </a:t>
            </a:r>
            <a:r>
              <a:rPr lang="en-US" dirty="0">
                <a:solidFill>
                  <a:schemeClr val="tx1"/>
                </a:solidFill>
              </a:rPr>
              <a:t>up to </a:t>
            </a:r>
            <a:r>
              <a:rPr lang="en-US" dirty="0" smtClean="0">
                <a:solidFill>
                  <a:schemeClr val="tx1"/>
                </a:solidFill>
              </a:rPr>
              <a:t>124M</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2839" y="2362201"/>
            <a:ext cx="7967282" cy="4156074"/>
          </a:xfrm>
          <a:prstGeom prst="rect">
            <a:avLst/>
          </a:prstGeom>
        </p:spPr>
      </p:pic>
    </p:spTree>
    <p:extLst>
      <p:ext uri="{BB962C8B-B14F-4D97-AF65-F5344CB8AC3E}">
        <p14:creationId xmlns:p14="http://schemas.microsoft.com/office/powerpoint/2010/main" val="17727625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Difference between GPT-2 and BERT</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solidFill>
                  <a:schemeClr val="tx1"/>
                </a:solidFill>
              </a:rPr>
              <a:t>GPT-2 is built using transformer decoder blocks.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BERT </a:t>
            </a:r>
            <a:r>
              <a:rPr lang="en-US" dirty="0">
                <a:solidFill>
                  <a:schemeClr val="tx1"/>
                </a:solidFill>
              </a:rPr>
              <a:t>uses transformer encoder </a:t>
            </a:r>
            <a:r>
              <a:rPr lang="en-US" dirty="0" smtClean="0">
                <a:solidFill>
                  <a:schemeClr val="tx1"/>
                </a:solidFill>
              </a:rPr>
              <a:t>blocks</a:t>
            </a:r>
          </a:p>
          <a:p>
            <a:pPr>
              <a:buFont typeface="Wingdings" panose="05000000000000000000" pitchFamily="2" charset="2"/>
              <a:buChar char="v"/>
            </a:pPr>
            <a:r>
              <a:rPr lang="en-US" dirty="0">
                <a:solidFill>
                  <a:schemeClr val="tx1"/>
                </a:solidFill>
              </a:rPr>
              <a:t>GPT2, like traditional language models, outputs one token at a time.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174" y="3365501"/>
            <a:ext cx="9446612" cy="3015058"/>
          </a:xfrm>
          <a:prstGeom prst="rect">
            <a:avLst/>
          </a:prstGeom>
        </p:spPr>
      </p:pic>
    </p:spTree>
    <p:extLst>
      <p:ext uri="{BB962C8B-B14F-4D97-AF65-F5344CB8AC3E}">
        <p14:creationId xmlns:p14="http://schemas.microsoft.com/office/powerpoint/2010/main" val="341580340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smtClean="0">
                <a:hlinkClick r:id="rId2"/>
              </a:rPr>
              <a:t>https</a:t>
            </a:r>
            <a:r>
              <a:rPr lang="en-US" dirty="0">
                <a:hlinkClick r:id="rId2"/>
              </a:rPr>
              <a:t>://openai.com/blog/better-language-models</a:t>
            </a:r>
            <a:r>
              <a:rPr lang="en-US" dirty="0" smtClean="0">
                <a:hlinkClick r:id="rId2"/>
              </a:rPr>
              <a:t>/</a:t>
            </a:r>
            <a:r>
              <a:rPr lang="en-US" dirty="0" smtClean="0"/>
              <a:t> </a:t>
            </a:r>
          </a:p>
          <a:p>
            <a:pPr>
              <a:buFont typeface="Wingdings" panose="05000000000000000000" pitchFamily="2" charset="2"/>
              <a:buChar char="v"/>
            </a:pPr>
            <a:r>
              <a:rPr lang="en-US" dirty="0">
                <a:hlinkClick r:id="rId3"/>
              </a:rPr>
              <a:t>http://jalammar.github.io/illustrated-gpt2</a:t>
            </a:r>
            <a:r>
              <a:rPr lang="en-US" dirty="0" smtClean="0">
                <a:hlinkClick r:id="rId3"/>
              </a:rPr>
              <a:t>/</a:t>
            </a:r>
            <a:endParaRPr lang="en-US" dirty="0" smtClean="0"/>
          </a:p>
          <a:p>
            <a:pPr>
              <a:buFont typeface="Wingdings" panose="05000000000000000000" pitchFamily="2" charset="2"/>
              <a:buChar char="v"/>
            </a:pPr>
            <a:endParaRPr lang="en-US" dirty="0" smtClean="0"/>
          </a:p>
          <a:p>
            <a:endParaRPr lang="en-US" dirty="0"/>
          </a:p>
        </p:txBody>
      </p:sp>
    </p:spTree>
    <p:extLst>
      <p:ext uri="{BB962C8B-B14F-4D97-AF65-F5344CB8AC3E}">
        <p14:creationId xmlns:p14="http://schemas.microsoft.com/office/powerpoint/2010/main" val="12766000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Working</a:t>
            </a:r>
            <a:endParaRPr lang="en-US" dirty="0"/>
          </a:p>
        </p:txBody>
      </p:sp>
      <p:sp>
        <p:nvSpPr>
          <p:cNvPr id="3" name="Content Placeholder 2"/>
          <p:cNvSpPr>
            <a:spLocks noGrp="1"/>
          </p:cNvSpPr>
          <p:nvPr>
            <p:ph idx="1"/>
          </p:nvPr>
        </p:nvSpPr>
        <p:spPr>
          <a:xfrm>
            <a:off x="1097280" y="1845734"/>
            <a:ext cx="4198620" cy="4023360"/>
          </a:xfrm>
        </p:spPr>
        <p:txBody>
          <a:bodyPr/>
          <a:lstStyle/>
          <a:p>
            <a:pPr>
              <a:buFont typeface="Wingdings" panose="05000000000000000000" pitchFamily="2" charset="2"/>
              <a:buChar char="v"/>
            </a:pPr>
            <a:r>
              <a:rPr lang="en-US" dirty="0">
                <a:solidFill>
                  <a:schemeClr val="tx1"/>
                </a:solidFill>
              </a:rPr>
              <a:t>A</a:t>
            </a:r>
            <a:r>
              <a:rPr lang="en-US" dirty="0" smtClean="0">
                <a:solidFill>
                  <a:schemeClr val="tx1"/>
                </a:solidFill>
              </a:rPr>
              <a:t>fter </a:t>
            </a:r>
            <a:r>
              <a:rPr lang="en-US" dirty="0">
                <a:solidFill>
                  <a:schemeClr val="tx1"/>
                </a:solidFill>
              </a:rPr>
              <a:t>each token is produced, that token is added to the sequence of inputs. </a:t>
            </a:r>
            <a:endParaRPr lang="en-US" dirty="0" smtClean="0">
              <a:solidFill>
                <a:schemeClr val="tx1"/>
              </a:solidFill>
            </a:endParaRPr>
          </a:p>
          <a:p>
            <a:pPr>
              <a:buFont typeface="Wingdings" panose="05000000000000000000" pitchFamily="2" charset="2"/>
              <a:buChar char="v"/>
            </a:pPr>
            <a:r>
              <a:rPr lang="en-US" dirty="0" smtClean="0">
                <a:solidFill>
                  <a:schemeClr val="tx1"/>
                </a:solidFill>
              </a:rPr>
              <a:t>And </a:t>
            </a:r>
            <a:r>
              <a:rPr lang="en-US" dirty="0">
                <a:solidFill>
                  <a:schemeClr val="tx1"/>
                </a:solidFill>
              </a:rPr>
              <a:t>that new sequence becomes the input to the model in its next </a:t>
            </a:r>
            <a:r>
              <a:rPr lang="en-US" dirty="0" smtClean="0">
                <a:solidFill>
                  <a:schemeClr val="tx1"/>
                </a:solidFill>
              </a:rPr>
              <a:t>step.</a:t>
            </a:r>
          </a:p>
          <a:p>
            <a:pPr>
              <a:buFont typeface="Wingdings" panose="05000000000000000000" pitchFamily="2" charset="2"/>
              <a:buChar char="v"/>
            </a:pPr>
            <a:r>
              <a:rPr lang="en-US" dirty="0" smtClean="0">
                <a:solidFill>
                  <a:schemeClr val="tx1"/>
                </a:solidFill>
              </a:rPr>
              <a:t>This idea: </a:t>
            </a:r>
            <a:r>
              <a:rPr lang="en-US" dirty="0">
                <a:solidFill>
                  <a:schemeClr val="tx1"/>
                </a:solidFill>
              </a:rPr>
              <a:t>“auto-regression</a:t>
            </a:r>
            <a:r>
              <a:rPr lang="en-US" dirty="0" smtClean="0">
                <a:solidFill>
                  <a:schemeClr val="tx1"/>
                </a:solidFill>
              </a:rPr>
              <a:t>”.</a:t>
            </a:r>
          </a:p>
          <a:p>
            <a:pPr>
              <a:buFont typeface="Wingdings" panose="05000000000000000000" pitchFamily="2" charset="2"/>
              <a:buChar char="v"/>
            </a:pPr>
            <a:r>
              <a:rPr lang="en-US" dirty="0" smtClean="0">
                <a:solidFill>
                  <a:schemeClr val="tx1"/>
                </a:solidFill>
              </a:rPr>
              <a:t>In </a:t>
            </a:r>
            <a:r>
              <a:rPr lang="en-US" dirty="0">
                <a:solidFill>
                  <a:schemeClr val="tx1"/>
                </a:solidFill>
              </a:rPr>
              <a:t>losing auto-regression, BERT gained the ability to incorporate the context on both sides of a word to gain better results.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5900" y="1845734"/>
            <a:ext cx="6896100" cy="3625715"/>
          </a:xfrm>
          <a:prstGeom prst="rect">
            <a:avLst/>
          </a:prstGeom>
        </p:spPr>
      </p:pic>
    </p:spTree>
    <p:extLst>
      <p:ext uri="{BB962C8B-B14F-4D97-AF65-F5344CB8AC3E}">
        <p14:creationId xmlns:p14="http://schemas.microsoft.com/office/powerpoint/2010/main" val="5829963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61643" y="3079749"/>
            <a:ext cx="5764837" cy="3066573"/>
          </a:xfrm>
        </p:spPr>
      </p:pic>
      <p:sp>
        <p:nvSpPr>
          <p:cNvPr id="5" name="TextBox 4"/>
          <p:cNvSpPr txBox="1"/>
          <p:nvPr/>
        </p:nvSpPr>
        <p:spPr>
          <a:xfrm>
            <a:off x="1097280" y="1824652"/>
            <a:ext cx="10193020" cy="1015663"/>
          </a:xfrm>
          <a:prstGeom prst="rect">
            <a:avLst/>
          </a:prstGeom>
          <a:noFill/>
        </p:spPr>
        <p:txBody>
          <a:bodyPr wrap="square" rtlCol="0">
            <a:spAutoFit/>
          </a:bodyPr>
          <a:lstStyle/>
          <a:p>
            <a:pPr marL="285750" indent="-285750">
              <a:buClr>
                <a:schemeClr val="accent1"/>
              </a:buClr>
              <a:buFont typeface="Wingdings" panose="05000000000000000000" pitchFamily="2" charset="2"/>
              <a:buChar char="v"/>
            </a:pPr>
            <a:r>
              <a:rPr lang="en-US" sz="2000" dirty="0"/>
              <a:t>I</a:t>
            </a:r>
            <a:r>
              <a:rPr lang="en-US" sz="2000" dirty="0" smtClean="0"/>
              <a:t>t </a:t>
            </a:r>
            <a:r>
              <a:rPr lang="en-US" sz="2000" dirty="0"/>
              <a:t>masks future tokens – not by changing the word to [mask] like BERT, but by interfering in the self-attention calculation blocking information from tokens that are to the right of the position being calculated.</a:t>
            </a:r>
          </a:p>
        </p:txBody>
      </p:sp>
      <p:pic>
        <p:nvPicPr>
          <p:cNvPr id="6"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73212" y="2984500"/>
            <a:ext cx="5921950" cy="3257073"/>
          </a:xfrm>
          <a:prstGeom prst="rect">
            <a:avLst/>
          </a:prstGeom>
        </p:spPr>
      </p:pic>
    </p:spTree>
    <p:extLst>
      <p:ext uri="{BB962C8B-B14F-4D97-AF65-F5344CB8AC3E}">
        <p14:creationId xmlns:p14="http://schemas.microsoft.com/office/powerpoint/2010/main" val="482618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Self Attention VS Masked Attention</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2335636"/>
            <a:ext cx="10058400" cy="3373755"/>
          </a:xfrm>
          <a:prstGeom prst="rect">
            <a:avLst/>
          </a:prstGeom>
        </p:spPr>
      </p:pic>
    </p:spTree>
    <p:extLst>
      <p:ext uri="{BB962C8B-B14F-4D97-AF65-F5344CB8AC3E}">
        <p14:creationId xmlns:p14="http://schemas.microsoft.com/office/powerpoint/2010/main" val="202832343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ustom 1">
      <a:majorFont>
        <a:latin typeface="Times New Roman"/>
        <a:ea typeface=""/>
        <a:cs typeface=""/>
      </a:majorFont>
      <a:minorFont>
        <a:latin typeface="Times New Roman"/>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4207</TotalTime>
  <Words>2632</Words>
  <Application>Microsoft Office PowerPoint</Application>
  <PresentationFormat>Widescreen</PresentationFormat>
  <Paragraphs>243</Paragraphs>
  <Slides>60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Calibri</vt:lpstr>
      <vt:lpstr>Cambria Math</vt:lpstr>
      <vt:lpstr>Times New Roman</vt:lpstr>
      <vt:lpstr>Wingdings</vt:lpstr>
      <vt:lpstr>Retrospect</vt:lpstr>
      <vt:lpstr>GPT 2: Language Model</vt:lpstr>
      <vt:lpstr>Content</vt:lpstr>
      <vt:lpstr>Introduction</vt:lpstr>
      <vt:lpstr>Original Transformer Model</vt:lpstr>
      <vt:lpstr>GPT 2 Model</vt:lpstr>
      <vt:lpstr>Difference between GPT-2 and BERT</vt:lpstr>
      <vt:lpstr>Basic Working</vt:lpstr>
      <vt:lpstr>PowerPoint Presentation</vt:lpstr>
      <vt:lpstr>Self Attention VS Masked Attention</vt:lpstr>
      <vt:lpstr>Modifications to Transformer Model</vt:lpstr>
      <vt:lpstr>Architecture of GPT-2</vt:lpstr>
      <vt:lpstr>PowerPoint Presentation</vt:lpstr>
      <vt:lpstr>PowerPoint Presentation</vt:lpstr>
      <vt:lpstr>GPT 2 Working</vt:lpstr>
      <vt:lpstr>Byte Pair Encoding</vt:lpstr>
      <vt:lpstr>Working of BPE</vt:lpstr>
      <vt:lpstr>Positional Encoding</vt:lpstr>
      <vt:lpstr>Positional Encoding formula </vt:lpstr>
      <vt:lpstr>PowerPoint Presentation</vt:lpstr>
      <vt:lpstr>PowerPoint Presentation</vt:lpstr>
      <vt:lpstr>Context in Sentences</vt:lpstr>
      <vt:lpstr>Self Attention Mechanism</vt:lpstr>
      <vt:lpstr>Calculating Self Attention</vt:lpstr>
      <vt:lpstr>PowerPoint Presentation</vt:lpstr>
      <vt:lpstr>PowerPoint Presentation</vt:lpstr>
      <vt:lpstr>PowerPoint Presentation</vt:lpstr>
      <vt:lpstr>PowerPoint Presentation</vt:lpstr>
      <vt:lpstr>PowerPoint Presentation</vt:lpstr>
      <vt:lpstr>Output</vt:lpstr>
      <vt:lpstr>PowerPoint Presentation</vt:lpstr>
      <vt:lpstr>PowerPoint Presentation</vt:lpstr>
      <vt:lpstr>PowerPoint Presentation</vt:lpstr>
      <vt:lpstr>Calculating self attention</vt:lpstr>
      <vt:lpstr>Create Query, Key, and Value Vectors</vt:lpstr>
      <vt:lpstr>PowerPoint Presentation</vt:lpstr>
      <vt:lpstr>PowerPoint Presentation</vt:lpstr>
      <vt:lpstr>PowerPoint Presentation</vt:lpstr>
      <vt:lpstr>Masked self attention</vt:lpstr>
      <vt:lpstr>PowerPoint Presentation</vt:lpstr>
      <vt:lpstr>PowerPoint Presentation</vt:lpstr>
      <vt:lpstr>PowerPoint Presentation</vt:lpstr>
      <vt:lpstr>Inefficiency of Masked Self-Attention</vt:lpstr>
      <vt:lpstr>PowerPoint Presentation</vt:lpstr>
      <vt:lpstr>PowerPoint Presentation</vt:lpstr>
      <vt:lpstr>Processing Example</vt:lpstr>
      <vt:lpstr>PowerPoint Presentation</vt:lpstr>
      <vt:lpstr>PowerPoint Presentation</vt:lpstr>
      <vt:lpstr>Multi-head Attention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GPT 2: Language Model</dc:title>
  <dc:creator>Elza Cherian</dc:creator>
  <cp:lastModifiedBy>Elza Cherian</cp:lastModifiedBy>
  <cp:revision>104</cp:revision>
  <dcterms:created xsi:type="dcterms:W3CDTF">2022-02-07T19:07:27Z</dcterms:created>
  <dcterms:modified xsi:type="dcterms:W3CDTF">2022-02-13T02:59:12Z</dcterms:modified>
</cp:coreProperties>
</file>

<file path=docProps/thumbnail.jpeg>
</file>